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5"/>
  </p:notesMasterIdLst>
  <p:sldIdLst>
    <p:sldId id="256" r:id="rId2"/>
    <p:sldId id="257" r:id="rId3"/>
    <p:sldId id="269" r:id="rId4"/>
    <p:sldId id="303" r:id="rId5"/>
    <p:sldId id="258" r:id="rId6"/>
    <p:sldId id="273" r:id="rId7"/>
    <p:sldId id="276" r:id="rId8"/>
    <p:sldId id="274" r:id="rId9"/>
    <p:sldId id="277" r:id="rId10"/>
    <p:sldId id="279" r:id="rId11"/>
    <p:sldId id="270" r:id="rId12"/>
    <p:sldId id="271" r:id="rId13"/>
    <p:sldId id="272" r:id="rId14"/>
    <p:sldId id="280" r:id="rId15"/>
    <p:sldId id="283" r:id="rId16"/>
    <p:sldId id="287" r:id="rId17"/>
    <p:sldId id="284" r:id="rId18"/>
    <p:sldId id="285" r:id="rId19"/>
    <p:sldId id="288" r:id="rId20"/>
    <p:sldId id="282" r:id="rId21"/>
    <p:sldId id="289" r:id="rId22"/>
    <p:sldId id="292" r:id="rId23"/>
    <p:sldId id="291" r:id="rId24"/>
    <p:sldId id="293" r:id="rId25"/>
    <p:sldId id="278" r:id="rId26"/>
    <p:sldId id="294" r:id="rId27"/>
    <p:sldId id="296" r:id="rId28"/>
    <p:sldId id="295" r:id="rId29"/>
    <p:sldId id="297" r:id="rId30"/>
    <p:sldId id="298" r:id="rId31"/>
    <p:sldId id="300" r:id="rId32"/>
    <p:sldId id="302" r:id="rId33"/>
    <p:sldId id="29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Glance" initials="DG" lastIdx="1" clrIdx="0">
    <p:extLst>
      <p:ext uri="{19B8F6BF-5375-455C-9EA6-DF929625EA0E}">
        <p15:presenceInfo xmlns:p15="http://schemas.microsoft.com/office/powerpoint/2012/main" userId="S::00048920@uwa.edu.au::78f19221-0802-4a87-b561-ec50043bda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13"/>
    <p:restoredTop sz="96327"/>
  </p:normalViewPr>
  <p:slideViewPr>
    <p:cSldViewPr snapToGrid="0" snapToObjects="1">
      <p:cViewPr varScale="1">
        <p:scale>
          <a:sx n="110" d="100"/>
          <a:sy n="110" d="100"/>
        </p:scale>
        <p:origin x="11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McKnight" userId="d5c7fb24-67df-49c0-a0e8-7fe946ae099c" providerId="ADAL" clId="{91D3293C-20A9-4880-BBC4-115DEE3B0A7D}"/>
    <pc:docChg chg="custSel delSld modSld sldOrd">
      <pc:chgData name="Robert McKnight" userId="d5c7fb24-67df-49c0-a0e8-7fe946ae099c" providerId="ADAL" clId="{91D3293C-20A9-4880-BBC4-115DEE3B0A7D}" dt="2024-02-12T05:34:28.608" v="262" actId="20577"/>
      <pc:docMkLst>
        <pc:docMk/>
      </pc:docMkLst>
      <pc:sldChg chg="modSp mod">
        <pc:chgData name="Robert McKnight" userId="d5c7fb24-67df-49c0-a0e8-7fe946ae099c" providerId="ADAL" clId="{91D3293C-20A9-4880-BBC4-115DEE3B0A7D}" dt="2024-02-12T01:54:19.472" v="1" actId="20577"/>
        <pc:sldMkLst>
          <pc:docMk/>
          <pc:sldMk cId="1077586671" sldId="256"/>
        </pc:sldMkLst>
        <pc:spChg chg="mod">
          <ac:chgData name="Robert McKnight" userId="d5c7fb24-67df-49c0-a0e8-7fe946ae099c" providerId="ADAL" clId="{91D3293C-20A9-4880-BBC4-115DEE3B0A7D}" dt="2024-02-12T01:54:19.472" v="1" actId="20577"/>
          <ac:spMkLst>
            <pc:docMk/>
            <pc:sldMk cId="1077586671" sldId="256"/>
            <ac:spMk id="2" creationId="{A7F2B5DE-6445-CC49-9F8E-7C9072991AF6}"/>
          </ac:spMkLst>
        </pc:spChg>
      </pc:sldChg>
      <pc:sldChg chg="delSp mod">
        <pc:chgData name="Robert McKnight" userId="d5c7fb24-67df-49c0-a0e8-7fe946ae099c" providerId="ADAL" clId="{91D3293C-20A9-4880-BBC4-115DEE3B0A7D}" dt="2024-02-12T02:01:17.226" v="13" actId="478"/>
        <pc:sldMkLst>
          <pc:docMk/>
          <pc:sldMk cId="3244590200" sldId="277"/>
        </pc:sldMkLst>
        <pc:spChg chg="del">
          <ac:chgData name="Robert McKnight" userId="d5c7fb24-67df-49c0-a0e8-7fe946ae099c" providerId="ADAL" clId="{91D3293C-20A9-4880-BBC4-115DEE3B0A7D}" dt="2024-02-12T02:01:17.226" v="13" actId="478"/>
          <ac:spMkLst>
            <pc:docMk/>
            <pc:sldMk cId="3244590200" sldId="277"/>
            <ac:spMk id="4" creationId="{5293465A-4C2A-754E-8F5A-63A08A730A0E}"/>
          </ac:spMkLst>
        </pc:spChg>
      </pc:sldChg>
      <pc:sldChg chg="ord">
        <pc:chgData name="Robert McKnight" userId="d5c7fb24-67df-49c0-a0e8-7fe946ae099c" providerId="ADAL" clId="{91D3293C-20A9-4880-BBC4-115DEE3B0A7D}" dt="2024-02-12T02:00:41.008" v="12"/>
        <pc:sldMkLst>
          <pc:docMk/>
          <pc:sldMk cId="314394579" sldId="278"/>
        </pc:sldMkLst>
      </pc:sldChg>
      <pc:sldChg chg="modSp mod">
        <pc:chgData name="Robert McKnight" userId="d5c7fb24-67df-49c0-a0e8-7fe946ae099c" providerId="ADAL" clId="{91D3293C-20A9-4880-BBC4-115DEE3B0A7D}" dt="2024-02-12T05:34:28.608" v="262" actId="20577"/>
        <pc:sldMkLst>
          <pc:docMk/>
          <pc:sldMk cId="1532891509" sldId="279"/>
        </pc:sldMkLst>
        <pc:spChg chg="mod">
          <ac:chgData name="Robert McKnight" userId="d5c7fb24-67df-49c0-a0e8-7fe946ae099c" providerId="ADAL" clId="{91D3293C-20A9-4880-BBC4-115DEE3B0A7D}" dt="2024-02-12T05:34:28.608" v="262" actId="20577"/>
          <ac:spMkLst>
            <pc:docMk/>
            <pc:sldMk cId="1532891509" sldId="279"/>
            <ac:spMk id="3" creationId="{BAF2DC99-4E78-D647-A5B3-D458A04CF9C9}"/>
          </ac:spMkLst>
        </pc:spChg>
      </pc:sldChg>
      <pc:sldChg chg="ord">
        <pc:chgData name="Robert McKnight" userId="d5c7fb24-67df-49c0-a0e8-7fe946ae099c" providerId="ADAL" clId="{91D3293C-20A9-4880-BBC4-115DEE3B0A7D}" dt="2024-02-12T01:57:40.377" v="3"/>
        <pc:sldMkLst>
          <pc:docMk/>
          <pc:sldMk cId="796044809" sldId="282"/>
        </pc:sldMkLst>
      </pc:sldChg>
      <pc:sldChg chg="del">
        <pc:chgData name="Robert McKnight" userId="d5c7fb24-67df-49c0-a0e8-7fe946ae099c" providerId="ADAL" clId="{91D3293C-20A9-4880-BBC4-115DEE3B0A7D}" dt="2024-02-12T01:58:49.876" v="4" actId="47"/>
        <pc:sldMkLst>
          <pc:docMk/>
          <pc:sldMk cId="4021539600" sldId="286"/>
        </pc:sldMkLst>
      </pc:sldChg>
    </pc:docChg>
  </pc:docChgLst>
  <pc:docChgLst>
    <pc:chgData name="Robert McKnight" userId="d5c7fb24-67df-49c0-a0e8-7fe946ae099c" providerId="ADAL" clId="{6E321DFE-9CDE-4700-8278-624E1D4D4BBB}"/>
    <pc:docChg chg="delSld">
      <pc:chgData name="Robert McKnight" userId="d5c7fb24-67df-49c0-a0e8-7fe946ae099c" providerId="ADAL" clId="{6E321DFE-9CDE-4700-8278-624E1D4D4BBB}" dt="2024-06-13T07:11:03.532" v="0" actId="47"/>
      <pc:docMkLst>
        <pc:docMk/>
      </pc:docMkLst>
      <pc:sldChg chg="del">
        <pc:chgData name="Robert McKnight" userId="d5c7fb24-67df-49c0-a0e8-7fe946ae099c" providerId="ADAL" clId="{6E321DFE-9CDE-4700-8278-624E1D4D4BBB}" dt="2024-06-13T07:11:03.532" v="0" actId="47"/>
        <pc:sldMkLst>
          <pc:docMk/>
          <pc:sldMk cId="3176183250" sldId="28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D026F7-E62B-452F-BB84-DF791087250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2C0D63-DD68-47F9-BD65-4ADF3B442533}">
      <dgm:prSet/>
      <dgm:spPr/>
      <dgm:t>
        <a:bodyPr/>
        <a:lstStyle/>
        <a:p>
          <a:pPr>
            <a:lnSpc>
              <a:spcPct val="100000"/>
            </a:lnSpc>
          </a:pPr>
          <a:r>
            <a:rPr lang="en-US" dirty="0"/>
            <a:t>An understanding of what Cybersecurity is</a:t>
          </a:r>
        </a:p>
      </dgm:t>
    </dgm:pt>
    <dgm:pt modelId="{82148931-A351-4056-BA7C-CFC2E96D1047}" type="parTrans" cxnId="{C083F071-10B7-4208-834C-A2C27C7E5113}">
      <dgm:prSet/>
      <dgm:spPr/>
      <dgm:t>
        <a:bodyPr/>
        <a:lstStyle/>
        <a:p>
          <a:endParaRPr lang="en-US"/>
        </a:p>
      </dgm:t>
    </dgm:pt>
    <dgm:pt modelId="{FD1BB77E-A468-4325-9B66-92DD10583FC7}" type="sibTrans" cxnId="{C083F071-10B7-4208-834C-A2C27C7E5113}">
      <dgm:prSet/>
      <dgm:spPr/>
      <dgm:t>
        <a:bodyPr/>
        <a:lstStyle/>
        <a:p>
          <a:endParaRPr lang="en-US"/>
        </a:p>
      </dgm:t>
    </dgm:pt>
    <dgm:pt modelId="{3F25B986-6454-4F4F-A619-088DDB56A019}">
      <dgm:prSet/>
      <dgm:spPr/>
      <dgm:t>
        <a:bodyPr/>
        <a:lstStyle/>
        <a:p>
          <a:pPr>
            <a:lnSpc>
              <a:spcPct val="100000"/>
            </a:lnSpc>
          </a:pPr>
          <a:r>
            <a:rPr lang="en-AU" dirty="0"/>
            <a:t>The terms used in Cybersecurity</a:t>
          </a:r>
          <a:endParaRPr lang="en-US" dirty="0"/>
        </a:p>
      </dgm:t>
    </dgm:pt>
    <dgm:pt modelId="{AC406E6B-809D-4AFD-9D25-EF56D945B4C8}" type="parTrans" cxnId="{3C19443B-F6A2-495E-A629-7FECC4A12518}">
      <dgm:prSet/>
      <dgm:spPr/>
      <dgm:t>
        <a:bodyPr/>
        <a:lstStyle/>
        <a:p>
          <a:endParaRPr lang="en-US"/>
        </a:p>
      </dgm:t>
    </dgm:pt>
    <dgm:pt modelId="{98000189-FB63-43EF-9EA3-9258A8E16DEF}" type="sibTrans" cxnId="{3C19443B-F6A2-495E-A629-7FECC4A12518}">
      <dgm:prSet/>
      <dgm:spPr/>
      <dgm:t>
        <a:bodyPr/>
        <a:lstStyle/>
        <a:p>
          <a:endParaRPr lang="en-US"/>
        </a:p>
      </dgm:t>
    </dgm:pt>
    <dgm:pt modelId="{22E88A56-70EB-4935-B7EA-BC1FD57C4F1D}">
      <dgm:prSet/>
      <dgm:spPr/>
      <dgm:t>
        <a:bodyPr/>
        <a:lstStyle/>
        <a:p>
          <a:pPr>
            <a:lnSpc>
              <a:spcPct val="100000"/>
            </a:lnSpc>
          </a:pPr>
          <a:r>
            <a:rPr lang="en-AU"/>
            <a:t>That Security = Confidentiality + Integrity + Availability</a:t>
          </a:r>
          <a:endParaRPr lang="en-US"/>
        </a:p>
      </dgm:t>
    </dgm:pt>
    <dgm:pt modelId="{58BC8192-B2EB-469D-BF10-4BCED6235C12}" type="parTrans" cxnId="{8072C1ED-4CF8-4954-BF97-05A7B5526016}">
      <dgm:prSet/>
      <dgm:spPr/>
      <dgm:t>
        <a:bodyPr/>
        <a:lstStyle/>
        <a:p>
          <a:endParaRPr lang="en-US"/>
        </a:p>
      </dgm:t>
    </dgm:pt>
    <dgm:pt modelId="{FFFD8A37-D828-46CC-92ED-F1F3B61DD2BC}" type="sibTrans" cxnId="{8072C1ED-4CF8-4954-BF97-05A7B5526016}">
      <dgm:prSet/>
      <dgm:spPr/>
      <dgm:t>
        <a:bodyPr/>
        <a:lstStyle/>
        <a:p>
          <a:endParaRPr lang="en-US"/>
        </a:p>
      </dgm:t>
    </dgm:pt>
    <dgm:pt modelId="{25DACC52-C491-4321-837B-3DD31292DA3C}" type="pres">
      <dgm:prSet presAssocID="{A8D026F7-E62B-452F-BB84-DF7910872508}" presName="root" presStyleCnt="0">
        <dgm:presLayoutVars>
          <dgm:dir/>
          <dgm:resizeHandles val="exact"/>
        </dgm:presLayoutVars>
      </dgm:prSet>
      <dgm:spPr/>
    </dgm:pt>
    <dgm:pt modelId="{788366B8-AD5C-4331-99E6-4985FC2A1303}" type="pres">
      <dgm:prSet presAssocID="{5F2C0D63-DD68-47F9-BD65-4ADF3B442533}" presName="compNode" presStyleCnt="0"/>
      <dgm:spPr/>
    </dgm:pt>
    <dgm:pt modelId="{D937B956-7A4B-4307-B4A4-B041B493F9B2}" type="pres">
      <dgm:prSet presAssocID="{5F2C0D63-DD68-47F9-BD65-4ADF3B442533}" presName="bgRect" presStyleLbl="bgShp" presStyleIdx="0" presStyleCnt="3"/>
      <dgm:spPr/>
    </dgm:pt>
    <dgm:pt modelId="{930C7872-C93A-4C62-AB94-514027E582A5}" type="pres">
      <dgm:prSet presAssocID="{5F2C0D63-DD68-47F9-BD65-4ADF3B44253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16BA7FB-313D-47BE-8C53-7A99E6B153FE}" type="pres">
      <dgm:prSet presAssocID="{5F2C0D63-DD68-47F9-BD65-4ADF3B442533}" presName="spaceRect" presStyleCnt="0"/>
      <dgm:spPr/>
    </dgm:pt>
    <dgm:pt modelId="{BBF9F969-821F-424A-BC97-0919F11842A5}" type="pres">
      <dgm:prSet presAssocID="{5F2C0D63-DD68-47F9-BD65-4ADF3B442533}" presName="parTx" presStyleLbl="revTx" presStyleIdx="0" presStyleCnt="3">
        <dgm:presLayoutVars>
          <dgm:chMax val="0"/>
          <dgm:chPref val="0"/>
        </dgm:presLayoutVars>
      </dgm:prSet>
      <dgm:spPr/>
    </dgm:pt>
    <dgm:pt modelId="{6BCF3FD8-1A6D-43E2-AF01-A233CCE745AD}" type="pres">
      <dgm:prSet presAssocID="{FD1BB77E-A468-4325-9B66-92DD10583FC7}" presName="sibTrans" presStyleCnt="0"/>
      <dgm:spPr/>
    </dgm:pt>
    <dgm:pt modelId="{5E252DCB-DF1D-46F1-8558-AC63E0D55FA5}" type="pres">
      <dgm:prSet presAssocID="{3F25B986-6454-4F4F-A619-088DDB56A019}" presName="compNode" presStyleCnt="0"/>
      <dgm:spPr/>
    </dgm:pt>
    <dgm:pt modelId="{76F15221-ED1C-418B-BFF6-AAA2D2BA375B}" type="pres">
      <dgm:prSet presAssocID="{3F25B986-6454-4F4F-A619-088DDB56A019}" presName="bgRect" presStyleLbl="bgShp" presStyleIdx="1" presStyleCnt="3"/>
      <dgm:spPr/>
    </dgm:pt>
    <dgm:pt modelId="{F8AE8E2D-ED9F-4554-AA57-5EBDBE5FC15B}" type="pres">
      <dgm:prSet presAssocID="{3F25B986-6454-4F4F-A619-088DDB56A0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95B7B9CC-684E-44E3-AAB3-C8DF167DDC2B}" type="pres">
      <dgm:prSet presAssocID="{3F25B986-6454-4F4F-A619-088DDB56A019}" presName="spaceRect" presStyleCnt="0"/>
      <dgm:spPr/>
    </dgm:pt>
    <dgm:pt modelId="{396DF263-6D8D-4B1B-8719-48274FBF4197}" type="pres">
      <dgm:prSet presAssocID="{3F25B986-6454-4F4F-A619-088DDB56A019}" presName="parTx" presStyleLbl="revTx" presStyleIdx="1" presStyleCnt="3">
        <dgm:presLayoutVars>
          <dgm:chMax val="0"/>
          <dgm:chPref val="0"/>
        </dgm:presLayoutVars>
      </dgm:prSet>
      <dgm:spPr/>
    </dgm:pt>
    <dgm:pt modelId="{18583CBD-03CB-45DE-A6B0-C226942C53E9}" type="pres">
      <dgm:prSet presAssocID="{98000189-FB63-43EF-9EA3-9258A8E16DEF}" presName="sibTrans" presStyleCnt="0"/>
      <dgm:spPr/>
    </dgm:pt>
    <dgm:pt modelId="{FF357FE1-5C6B-4F6A-84DC-1180283942FC}" type="pres">
      <dgm:prSet presAssocID="{22E88A56-70EB-4935-B7EA-BC1FD57C4F1D}" presName="compNode" presStyleCnt="0"/>
      <dgm:spPr/>
    </dgm:pt>
    <dgm:pt modelId="{40610044-9C28-4569-BFE0-196D12532936}" type="pres">
      <dgm:prSet presAssocID="{22E88A56-70EB-4935-B7EA-BC1FD57C4F1D}" presName="bgRect" presStyleLbl="bgShp" presStyleIdx="2" presStyleCnt="3"/>
      <dgm:spPr/>
    </dgm:pt>
    <dgm:pt modelId="{A3489949-ED36-4D70-BAB8-2C674705CF59}" type="pres">
      <dgm:prSet presAssocID="{22E88A56-70EB-4935-B7EA-BC1FD57C4F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ADDBF55D-E73C-4466-94D5-625BD49395B3}" type="pres">
      <dgm:prSet presAssocID="{22E88A56-70EB-4935-B7EA-BC1FD57C4F1D}" presName="spaceRect" presStyleCnt="0"/>
      <dgm:spPr/>
    </dgm:pt>
    <dgm:pt modelId="{DD766936-5598-47CC-9930-3895EA78FC01}" type="pres">
      <dgm:prSet presAssocID="{22E88A56-70EB-4935-B7EA-BC1FD57C4F1D}" presName="parTx" presStyleLbl="revTx" presStyleIdx="2" presStyleCnt="3">
        <dgm:presLayoutVars>
          <dgm:chMax val="0"/>
          <dgm:chPref val="0"/>
        </dgm:presLayoutVars>
      </dgm:prSet>
      <dgm:spPr/>
    </dgm:pt>
  </dgm:ptLst>
  <dgm:cxnLst>
    <dgm:cxn modelId="{7501BF03-13AA-420A-B8FC-C458F6A1E188}" type="presOf" srcId="{A8D026F7-E62B-452F-BB84-DF7910872508}" destId="{25DACC52-C491-4321-837B-3DD31292DA3C}" srcOrd="0" destOrd="0" presId="urn:microsoft.com/office/officeart/2018/2/layout/IconVerticalSolidList"/>
    <dgm:cxn modelId="{3C19443B-F6A2-495E-A629-7FECC4A12518}" srcId="{A8D026F7-E62B-452F-BB84-DF7910872508}" destId="{3F25B986-6454-4F4F-A619-088DDB56A019}" srcOrd="1" destOrd="0" parTransId="{AC406E6B-809D-4AFD-9D25-EF56D945B4C8}" sibTransId="{98000189-FB63-43EF-9EA3-9258A8E16DEF}"/>
    <dgm:cxn modelId="{C083F071-10B7-4208-834C-A2C27C7E5113}" srcId="{A8D026F7-E62B-452F-BB84-DF7910872508}" destId="{5F2C0D63-DD68-47F9-BD65-4ADF3B442533}" srcOrd="0" destOrd="0" parTransId="{82148931-A351-4056-BA7C-CFC2E96D1047}" sibTransId="{FD1BB77E-A468-4325-9B66-92DD10583FC7}"/>
    <dgm:cxn modelId="{0D4571A0-9583-4C70-AC09-B63EFC974A74}" type="presOf" srcId="{5F2C0D63-DD68-47F9-BD65-4ADF3B442533}" destId="{BBF9F969-821F-424A-BC97-0919F11842A5}" srcOrd="0" destOrd="0" presId="urn:microsoft.com/office/officeart/2018/2/layout/IconVerticalSolidList"/>
    <dgm:cxn modelId="{F5D150B5-DBF9-44AF-AD1D-56717E1DD4D8}" type="presOf" srcId="{3F25B986-6454-4F4F-A619-088DDB56A019}" destId="{396DF263-6D8D-4B1B-8719-48274FBF4197}" srcOrd="0" destOrd="0" presId="urn:microsoft.com/office/officeart/2018/2/layout/IconVerticalSolidList"/>
    <dgm:cxn modelId="{CD7FCBD2-7C02-483E-8C5E-476915BA7BDF}" type="presOf" srcId="{22E88A56-70EB-4935-B7EA-BC1FD57C4F1D}" destId="{DD766936-5598-47CC-9930-3895EA78FC01}" srcOrd="0" destOrd="0" presId="urn:microsoft.com/office/officeart/2018/2/layout/IconVerticalSolidList"/>
    <dgm:cxn modelId="{8072C1ED-4CF8-4954-BF97-05A7B5526016}" srcId="{A8D026F7-E62B-452F-BB84-DF7910872508}" destId="{22E88A56-70EB-4935-B7EA-BC1FD57C4F1D}" srcOrd="2" destOrd="0" parTransId="{58BC8192-B2EB-469D-BF10-4BCED6235C12}" sibTransId="{FFFD8A37-D828-46CC-92ED-F1F3B61DD2BC}"/>
    <dgm:cxn modelId="{6D296E12-D5D4-41E2-9681-5E04694F1BB5}" type="presParOf" srcId="{25DACC52-C491-4321-837B-3DD31292DA3C}" destId="{788366B8-AD5C-4331-99E6-4985FC2A1303}" srcOrd="0" destOrd="0" presId="urn:microsoft.com/office/officeart/2018/2/layout/IconVerticalSolidList"/>
    <dgm:cxn modelId="{7DDC7723-EFE4-4CA8-B529-18DCA2AC5985}" type="presParOf" srcId="{788366B8-AD5C-4331-99E6-4985FC2A1303}" destId="{D937B956-7A4B-4307-B4A4-B041B493F9B2}" srcOrd="0" destOrd="0" presId="urn:microsoft.com/office/officeart/2018/2/layout/IconVerticalSolidList"/>
    <dgm:cxn modelId="{C29ACA7D-560D-4AF9-B6F5-4163ADA896CB}" type="presParOf" srcId="{788366B8-AD5C-4331-99E6-4985FC2A1303}" destId="{930C7872-C93A-4C62-AB94-514027E582A5}" srcOrd="1" destOrd="0" presId="urn:microsoft.com/office/officeart/2018/2/layout/IconVerticalSolidList"/>
    <dgm:cxn modelId="{929F1292-1692-45B2-8BF0-23DA4CBDCB30}" type="presParOf" srcId="{788366B8-AD5C-4331-99E6-4985FC2A1303}" destId="{616BA7FB-313D-47BE-8C53-7A99E6B153FE}" srcOrd="2" destOrd="0" presId="urn:microsoft.com/office/officeart/2018/2/layout/IconVerticalSolidList"/>
    <dgm:cxn modelId="{2E75BC69-26A2-43AB-BA66-03C1ABF40B20}" type="presParOf" srcId="{788366B8-AD5C-4331-99E6-4985FC2A1303}" destId="{BBF9F969-821F-424A-BC97-0919F11842A5}" srcOrd="3" destOrd="0" presId="urn:microsoft.com/office/officeart/2018/2/layout/IconVerticalSolidList"/>
    <dgm:cxn modelId="{41F44D09-8179-4B52-B52C-712A292FF636}" type="presParOf" srcId="{25DACC52-C491-4321-837B-3DD31292DA3C}" destId="{6BCF3FD8-1A6D-43E2-AF01-A233CCE745AD}" srcOrd="1" destOrd="0" presId="urn:microsoft.com/office/officeart/2018/2/layout/IconVerticalSolidList"/>
    <dgm:cxn modelId="{F8542962-69A2-46AC-80B9-B77992090E4E}" type="presParOf" srcId="{25DACC52-C491-4321-837B-3DD31292DA3C}" destId="{5E252DCB-DF1D-46F1-8558-AC63E0D55FA5}" srcOrd="2" destOrd="0" presId="urn:microsoft.com/office/officeart/2018/2/layout/IconVerticalSolidList"/>
    <dgm:cxn modelId="{126BBE68-2BAE-48A6-9963-DC8BEFEB58DB}" type="presParOf" srcId="{5E252DCB-DF1D-46F1-8558-AC63E0D55FA5}" destId="{76F15221-ED1C-418B-BFF6-AAA2D2BA375B}" srcOrd="0" destOrd="0" presId="urn:microsoft.com/office/officeart/2018/2/layout/IconVerticalSolidList"/>
    <dgm:cxn modelId="{108C6AB9-24A4-4FF0-81A9-172C33E26316}" type="presParOf" srcId="{5E252DCB-DF1D-46F1-8558-AC63E0D55FA5}" destId="{F8AE8E2D-ED9F-4554-AA57-5EBDBE5FC15B}" srcOrd="1" destOrd="0" presId="urn:microsoft.com/office/officeart/2018/2/layout/IconVerticalSolidList"/>
    <dgm:cxn modelId="{A8ED4451-B56D-4317-9830-CE5B3B7C7C08}" type="presParOf" srcId="{5E252DCB-DF1D-46F1-8558-AC63E0D55FA5}" destId="{95B7B9CC-684E-44E3-AAB3-C8DF167DDC2B}" srcOrd="2" destOrd="0" presId="urn:microsoft.com/office/officeart/2018/2/layout/IconVerticalSolidList"/>
    <dgm:cxn modelId="{B62185CA-5A5E-4DA0-89F1-0F161E1DB2FD}" type="presParOf" srcId="{5E252DCB-DF1D-46F1-8558-AC63E0D55FA5}" destId="{396DF263-6D8D-4B1B-8719-48274FBF4197}" srcOrd="3" destOrd="0" presId="urn:microsoft.com/office/officeart/2018/2/layout/IconVerticalSolidList"/>
    <dgm:cxn modelId="{C430F5B0-98E7-4D24-9B1A-CBD9CB6C6E6F}" type="presParOf" srcId="{25DACC52-C491-4321-837B-3DD31292DA3C}" destId="{18583CBD-03CB-45DE-A6B0-C226942C53E9}" srcOrd="3" destOrd="0" presId="urn:microsoft.com/office/officeart/2018/2/layout/IconVerticalSolidList"/>
    <dgm:cxn modelId="{EA5BDEA0-62C7-4126-AA3F-3D39B4DDA79B}" type="presParOf" srcId="{25DACC52-C491-4321-837B-3DD31292DA3C}" destId="{FF357FE1-5C6B-4F6A-84DC-1180283942FC}" srcOrd="4" destOrd="0" presId="urn:microsoft.com/office/officeart/2018/2/layout/IconVerticalSolidList"/>
    <dgm:cxn modelId="{62D7C5F4-026C-464B-BC20-D72DCF8B4787}" type="presParOf" srcId="{FF357FE1-5C6B-4F6A-84DC-1180283942FC}" destId="{40610044-9C28-4569-BFE0-196D12532936}" srcOrd="0" destOrd="0" presId="urn:microsoft.com/office/officeart/2018/2/layout/IconVerticalSolidList"/>
    <dgm:cxn modelId="{E9DCE09D-3427-47B7-B8AC-B909C4ED584E}" type="presParOf" srcId="{FF357FE1-5C6B-4F6A-84DC-1180283942FC}" destId="{A3489949-ED36-4D70-BAB8-2C674705CF59}" srcOrd="1" destOrd="0" presId="urn:microsoft.com/office/officeart/2018/2/layout/IconVerticalSolidList"/>
    <dgm:cxn modelId="{E649EB76-A6CE-41BB-978E-0A4AB58B186A}" type="presParOf" srcId="{FF357FE1-5C6B-4F6A-84DC-1180283942FC}" destId="{ADDBF55D-E73C-4466-94D5-625BD49395B3}" srcOrd="2" destOrd="0" presId="urn:microsoft.com/office/officeart/2018/2/layout/IconVerticalSolidList"/>
    <dgm:cxn modelId="{7714106C-4A52-405A-9092-BB2ADE3B98F2}" type="presParOf" srcId="{FF357FE1-5C6B-4F6A-84DC-1180283942FC}" destId="{DD766936-5598-47CC-9930-3895EA78FC0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7B956-7A4B-4307-B4A4-B041B493F9B2}">
      <dsp:nvSpPr>
        <dsp:cNvPr id="0" name=""/>
        <dsp:cNvSpPr/>
      </dsp:nvSpPr>
      <dsp:spPr>
        <a:xfrm>
          <a:off x="0" y="598"/>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C7872-C93A-4C62-AB94-514027E582A5}">
      <dsp:nvSpPr>
        <dsp:cNvPr id="0" name=""/>
        <dsp:cNvSpPr/>
      </dsp:nvSpPr>
      <dsp:spPr>
        <a:xfrm>
          <a:off x="423357" y="315492"/>
          <a:ext cx="769740" cy="76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BF9F969-821F-424A-BC97-0919F11842A5}">
      <dsp:nvSpPr>
        <dsp:cNvPr id="0" name=""/>
        <dsp:cNvSpPr/>
      </dsp:nvSpPr>
      <dsp:spPr>
        <a:xfrm>
          <a:off x="1616455" y="598"/>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US" sz="2500" kern="1200" dirty="0"/>
            <a:t>An understanding of what Cybersecurity is</a:t>
          </a:r>
        </a:p>
      </dsp:txBody>
      <dsp:txXfrm>
        <a:off x="1616455" y="598"/>
        <a:ext cx="4649555" cy="1399528"/>
      </dsp:txXfrm>
    </dsp:sp>
    <dsp:sp modelId="{76F15221-ED1C-418B-BFF6-AAA2D2BA375B}">
      <dsp:nvSpPr>
        <dsp:cNvPr id="0" name=""/>
        <dsp:cNvSpPr/>
      </dsp:nvSpPr>
      <dsp:spPr>
        <a:xfrm>
          <a:off x="0" y="1750009"/>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AE8E2D-ED9F-4554-AA57-5EBDBE5FC15B}">
      <dsp:nvSpPr>
        <dsp:cNvPr id="0" name=""/>
        <dsp:cNvSpPr/>
      </dsp:nvSpPr>
      <dsp:spPr>
        <a:xfrm>
          <a:off x="423357" y="2064903"/>
          <a:ext cx="769740" cy="76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6DF263-6D8D-4B1B-8719-48274FBF4197}">
      <dsp:nvSpPr>
        <dsp:cNvPr id="0" name=""/>
        <dsp:cNvSpPr/>
      </dsp:nvSpPr>
      <dsp:spPr>
        <a:xfrm>
          <a:off x="1616455" y="1750009"/>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dirty="0"/>
            <a:t>The terms used in Cybersecurity</a:t>
          </a:r>
          <a:endParaRPr lang="en-US" sz="2500" kern="1200" dirty="0"/>
        </a:p>
      </dsp:txBody>
      <dsp:txXfrm>
        <a:off x="1616455" y="1750009"/>
        <a:ext cx="4649555" cy="1399528"/>
      </dsp:txXfrm>
    </dsp:sp>
    <dsp:sp modelId="{40610044-9C28-4569-BFE0-196D12532936}">
      <dsp:nvSpPr>
        <dsp:cNvPr id="0" name=""/>
        <dsp:cNvSpPr/>
      </dsp:nvSpPr>
      <dsp:spPr>
        <a:xfrm>
          <a:off x="0" y="3499420"/>
          <a:ext cx="6266011" cy="1399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489949-ED36-4D70-BAB8-2C674705CF59}">
      <dsp:nvSpPr>
        <dsp:cNvPr id="0" name=""/>
        <dsp:cNvSpPr/>
      </dsp:nvSpPr>
      <dsp:spPr>
        <a:xfrm>
          <a:off x="423357" y="3814314"/>
          <a:ext cx="769740" cy="76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D766936-5598-47CC-9930-3895EA78FC01}">
      <dsp:nvSpPr>
        <dsp:cNvPr id="0" name=""/>
        <dsp:cNvSpPr/>
      </dsp:nvSpPr>
      <dsp:spPr>
        <a:xfrm>
          <a:off x="1616455" y="3499420"/>
          <a:ext cx="4649555" cy="139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117" tIns="148117" rIns="148117" bIns="148117" numCol="1" spcCol="1270" anchor="ctr" anchorCtr="0">
          <a:noAutofit/>
        </a:bodyPr>
        <a:lstStyle/>
        <a:p>
          <a:pPr marL="0" lvl="0" indent="0" algn="l" defTabSz="1111250">
            <a:lnSpc>
              <a:spcPct val="100000"/>
            </a:lnSpc>
            <a:spcBef>
              <a:spcPct val="0"/>
            </a:spcBef>
            <a:spcAft>
              <a:spcPct val="35000"/>
            </a:spcAft>
            <a:buNone/>
          </a:pPr>
          <a:r>
            <a:rPr lang="en-AU" sz="2500" kern="1200"/>
            <a:t>That Security = Confidentiality + Integrity + Availability</a:t>
          </a:r>
          <a:endParaRPr lang="en-US" sz="2500" kern="1200"/>
        </a:p>
      </dsp:txBody>
      <dsp:txXfrm>
        <a:off x="1616455" y="3499420"/>
        <a:ext cx="4649555" cy="13995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6D7260-B7E4-B548-BD1F-84ED14536037}" type="datetimeFigureOut">
              <a:rPr lang="en-AU" smtClean="0"/>
              <a:t>13/06/2024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30C05-EF6C-9847-8923-580D76870F8E}" type="slidenum">
              <a:rPr lang="en-AU" smtClean="0"/>
              <a:t>‹#›</a:t>
            </a:fld>
            <a:endParaRPr lang="en-AU"/>
          </a:p>
        </p:txBody>
      </p:sp>
    </p:spTree>
    <p:extLst>
      <p:ext uri="{BB962C8B-B14F-4D97-AF65-F5344CB8AC3E}">
        <p14:creationId xmlns:p14="http://schemas.microsoft.com/office/powerpoint/2010/main" val="2063409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35090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517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35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7229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3464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9530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157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8596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992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911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598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2988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6/13/2024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1553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296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8986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34586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779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6/13/2024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86398981"/>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46" r:id="rId4"/>
    <p:sldLayoutId id="2147483747" r:id="rId5"/>
    <p:sldLayoutId id="2147483748" r:id="rId6"/>
    <p:sldLayoutId id="2147483749" r:id="rId7"/>
    <p:sldLayoutId id="2147483750" r:id="rId8"/>
    <p:sldLayoutId id="2147483751" r:id="rId9"/>
    <p:sldLayoutId id="2147483752" r:id="rId10"/>
    <p:sldLayoutId id="2147483759" r:id="rId11"/>
    <p:sldLayoutId id="2147483753" r:id="rId12"/>
    <p:sldLayoutId id="2147483754" r:id="rId13"/>
    <p:sldLayoutId id="2147483755" r:id="rId14"/>
    <p:sldLayoutId id="2147483756" r:id="rId15"/>
    <p:sldLayoutId id="2147483757" r:id="rId16"/>
    <p:sldLayoutId id="2147483758" r:id="rId17"/>
  </p:sldLayoutIdLst>
  <p:hf sldNum="0" hdr="0" ftr="0" dt="0"/>
  <p:txStyles>
    <p:titleStyle>
      <a:lvl1pPr algn="ctr" defTabSz="457200" rtl="0" eaLnBrk="1" latinLnBrk="0" hangingPunct="1">
        <a:lnSpc>
          <a:spcPct val="90000"/>
        </a:lnSpc>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www.theguardian.com/uk-news/2023/dec/21/british-teenager-behind-gta-6-hack-receives-indefinite-hospital-ord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gif"/><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oecd.org/sti/ieconomy/digital-security-risk-management.htm"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csrc.nist.gov/publications/draft-pubs#NIST-IR-813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cyber.gov.au/acsc/view-all-content/essential-eight" TargetMode="External"/><Relationship Id="rId2" Type="http://schemas.openxmlformats.org/officeDocument/2006/relationships/hyperlink" Target="https://csrc.nist.gov/publications/detail/sp/800-53/rev-5/fina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8E16CA-BF32-4E68-AAAF-189A3408C6C8}"/>
              </a:ext>
            </a:extLst>
          </p:cNvPr>
          <p:cNvPicPr>
            <a:picLocks noChangeAspect="1"/>
          </p:cNvPicPr>
          <p:nvPr/>
        </p:nvPicPr>
        <p:blipFill rotWithShape="1">
          <a:blip r:embed="rId3"/>
          <a:srcRect t="13986" b="1744"/>
          <a:stretch/>
        </p:blipFill>
        <p:spPr>
          <a:xfrm>
            <a:off x="20" y="10"/>
            <a:ext cx="12191980" cy="6857990"/>
          </a:xfrm>
          <a:prstGeom prst="rect">
            <a:avLst/>
          </a:prstGeom>
        </p:spPr>
      </p:pic>
      <p:sp useBgFill="1">
        <p:nvSpPr>
          <p:cNvPr id="14"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271651" y="1762886"/>
            <a:ext cx="7656919" cy="3332229"/>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7F2B5DE-6445-CC49-9F8E-7C9072991AF6}"/>
              </a:ext>
            </a:extLst>
          </p:cNvPr>
          <p:cNvSpPr>
            <a:spLocks noGrp="1"/>
          </p:cNvSpPr>
          <p:nvPr>
            <p:ph type="ctrTitle"/>
          </p:nvPr>
        </p:nvSpPr>
        <p:spPr>
          <a:xfrm>
            <a:off x="2480733" y="2074339"/>
            <a:ext cx="7219954" cy="1828801"/>
          </a:xfrm>
        </p:spPr>
        <p:txBody>
          <a:bodyPr>
            <a:normAutofit fontScale="90000"/>
          </a:bodyPr>
          <a:lstStyle/>
          <a:p>
            <a:r>
              <a:rPr lang="en-US" sz="4800" dirty="0"/>
              <a:t>CITS1003 Introduction to Cybersecurity</a:t>
            </a:r>
            <a:br>
              <a:rPr lang="en-US" sz="4800" dirty="0"/>
            </a:br>
            <a:r>
              <a:rPr lang="en-US" sz="4800" dirty="0"/>
              <a:t>[1] Introduction</a:t>
            </a:r>
          </a:p>
        </p:txBody>
      </p:sp>
      <p:sp>
        <p:nvSpPr>
          <p:cNvPr id="3" name="Subtitle 2">
            <a:extLst>
              <a:ext uri="{FF2B5EF4-FFF2-40B4-BE49-F238E27FC236}">
                <a16:creationId xmlns:a16="http://schemas.microsoft.com/office/drawing/2014/main" id="{1804B053-88E2-6F47-B5CB-F0B21DD687A8}"/>
              </a:ext>
            </a:extLst>
          </p:cNvPr>
          <p:cNvSpPr>
            <a:spLocks noGrp="1"/>
          </p:cNvSpPr>
          <p:nvPr>
            <p:ph type="subTitle" idx="1"/>
          </p:nvPr>
        </p:nvSpPr>
        <p:spPr>
          <a:xfrm>
            <a:off x="2480733" y="3903138"/>
            <a:ext cx="7219954" cy="1049867"/>
          </a:xfrm>
        </p:spPr>
        <p:txBody>
          <a:bodyPr>
            <a:normAutofit/>
          </a:bodyPr>
          <a:lstStyle/>
          <a:p>
            <a:r>
              <a:rPr lang="en-US" dirty="0">
                <a:solidFill>
                  <a:srgbClr val="20D1FF"/>
                </a:solidFill>
              </a:rPr>
              <a:t>Dr David Glance</a:t>
            </a:r>
          </a:p>
        </p:txBody>
      </p:sp>
    </p:spTree>
    <p:extLst>
      <p:ext uri="{BB962C8B-B14F-4D97-AF65-F5344CB8AC3E}">
        <p14:creationId xmlns:p14="http://schemas.microsoft.com/office/powerpoint/2010/main" val="1077586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26" name="Picture 2" descr="Ubisoft - Paris">
            <a:extLst>
              <a:ext uri="{FF2B5EF4-FFF2-40B4-BE49-F238E27FC236}">
                <a16:creationId xmlns:a16="http://schemas.microsoft.com/office/drawing/2014/main" id="{0FB47A79-CA9C-CD48-90BE-E92680988B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5" r="16274"/>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28"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E3C4D0B-5977-3A46-84CF-1C0E0D77050A}"/>
              </a:ext>
            </a:extLst>
          </p:cNvPr>
          <p:cNvSpPr>
            <a:spLocks noGrp="1"/>
          </p:cNvSpPr>
          <p:nvPr>
            <p:ph type="title"/>
          </p:nvPr>
        </p:nvSpPr>
        <p:spPr>
          <a:xfrm>
            <a:off x="7780424" y="845389"/>
            <a:ext cx="3596420" cy="979017"/>
          </a:xfrm>
        </p:spPr>
        <p:txBody>
          <a:bodyPr anchor="b">
            <a:normAutofit/>
          </a:bodyPr>
          <a:lstStyle/>
          <a:p>
            <a:pPr algn="l"/>
            <a:r>
              <a:rPr lang="en-AU" sz="2400" dirty="0"/>
              <a:t>Scenario</a:t>
            </a:r>
          </a:p>
        </p:txBody>
      </p:sp>
      <p:sp>
        <p:nvSpPr>
          <p:cNvPr id="3" name="Content Placeholder 2">
            <a:extLst>
              <a:ext uri="{FF2B5EF4-FFF2-40B4-BE49-F238E27FC236}">
                <a16:creationId xmlns:a16="http://schemas.microsoft.com/office/drawing/2014/main" id="{BAF2DC99-4E78-D647-A5B3-D458A04CF9C9}"/>
              </a:ext>
            </a:extLst>
          </p:cNvPr>
          <p:cNvSpPr>
            <a:spLocks noGrp="1"/>
          </p:cNvSpPr>
          <p:nvPr>
            <p:ph idx="1"/>
          </p:nvPr>
        </p:nvSpPr>
        <p:spPr>
          <a:xfrm>
            <a:off x="7780424" y="1968238"/>
            <a:ext cx="3531684" cy="4119053"/>
          </a:xfrm>
        </p:spPr>
        <p:txBody>
          <a:bodyPr anchor="t">
            <a:normAutofit fontScale="92500" lnSpcReduction="10000"/>
          </a:bodyPr>
          <a:lstStyle/>
          <a:p>
            <a:r>
              <a:rPr lang="en-AU" sz="1600" dirty="0"/>
              <a:t>Games company</a:t>
            </a:r>
          </a:p>
          <a:p>
            <a:r>
              <a:rPr lang="en-AU" sz="1600" dirty="0"/>
              <a:t>Developing new product </a:t>
            </a:r>
          </a:p>
          <a:p>
            <a:r>
              <a:rPr lang="en-AU" sz="1600" dirty="0"/>
              <a:t>Using Slack to communicate</a:t>
            </a:r>
          </a:p>
          <a:p>
            <a:endParaRPr lang="en-AU" sz="1600" dirty="0"/>
          </a:p>
          <a:p>
            <a:r>
              <a:rPr lang="en-AU" sz="1600" dirty="0"/>
              <a:t>GTA6 leak in September 2022</a:t>
            </a:r>
          </a:p>
          <a:p>
            <a:r>
              <a:rPr lang="en-AU" sz="1600" dirty="0"/>
              <a:t>Lapsus$ hacker “</a:t>
            </a:r>
            <a:r>
              <a:rPr lang="en-AU" sz="1600" dirty="0" err="1"/>
              <a:t>Teapotuberhacker</a:t>
            </a:r>
            <a:r>
              <a:rPr lang="en-AU" sz="1600" dirty="0"/>
              <a:t>”</a:t>
            </a:r>
          </a:p>
          <a:p>
            <a:pPr lvl="1"/>
            <a:r>
              <a:rPr lang="en-AU" sz="1400" dirty="0"/>
              <a:t>18 years old</a:t>
            </a:r>
          </a:p>
          <a:p>
            <a:pPr lvl="1"/>
            <a:r>
              <a:rPr lang="en-AU" sz="1400" dirty="0"/>
              <a:t>Hacked rockstar while on Bail and under police protection using a mobile phone, Smart TV and Amazon Fire TV Stick.</a:t>
            </a:r>
          </a:p>
          <a:p>
            <a:pPr marL="450000" lvl="1" indent="0">
              <a:buNone/>
            </a:pPr>
            <a:r>
              <a:rPr lang="en-AU" sz="1400" dirty="0">
                <a:hlinkClick r:id="rId4"/>
              </a:rPr>
              <a:t>https://www.theguardian.com/uk-news/2023/dec/21/british-teenager-behind-gta-6-hack-receives-indefinite-hospital-order</a:t>
            </a:r>
            <a:r>
              <a:rPr lang="en-AU" sz="1400" dirty="0"/>
              <a:t> </a:t>
            </a:r>
          </a:p>
        </p:txBody>
      </p:sp>
    </p:spTree>
    <p:extLst>
      <p:ext uri="{BB962C8B-B14F-4D97-AF65-F5344CB8AC3E}">
        <p14:creationId xmlns:p14="http://schemas.microsoft.com/office/powerpoint/2010/main" val="153289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The property of information security that information </a:t>
            </a:r>
            <a:r>
              <a:rPr lang="en-AU"/>
              <a:t>is not made </a:t>
            </a:r>
            <a:r>
              <a:rPr lang="en-AU" dirty="0"/>
              <a:t>available or disclosed to unauthorised individuals, entities, or processes.</a:t>
            </a:r>
          </a:p>
          <a:p>
            <a:r>
              <a:rPr lang="en-AU" dirty="0"/>
              <a:t>What information is deemed confidential is subjective (other than Personally Identifiable Information PII) and arises out of an agreement between parties</a:t>
            </a:r>
          </a:p>
          <a:p>
            <a:pPr lvl="1"/>
            <a:r>
              <a:rPr lang="en-AU" dirty="0"/>
              <a:t>May be any information relating to the company (Apple) that staff are obliged not to disclose</a:t>
            </a:r>
          </a:p>
          <a:p>
            <a:pPr lvl="1"/>
            <a:r>
              <a:rPr lang="en-AU" dirty="0"/>
              <a:t>Specific disclosures to staff and customers covered by Non-Disclosure Agreements (NDA)</a:t>
            </a:r>
          </a:p>
          <a:p>
            <a:pPr lvl="1"/>
            <a:r>
              <a:rPr lang="en-AU" dirty="0"/>
              <a:t>Information relating to national security</a:t>
            </a:r>
          </a:p>
          <a:p>
            <a:pPr lvl="1"/>
            <a:r>
              <a:rPr lang="en-AU" dirty="0"/>
              <a:t>May also be information that a consumer wants protecting e.g. credit card transactions</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931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Confidentiality, Privacy and Data Protection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Privacy is the right to keep information about yourself, confidential</a:t>
            </a:r>
          </a:p>
          <a:p>
            <a:r>
              <a:rPr lang="en-AU" dirty="0"/>
              <a:t>This includes what you do, when you do it, who you do it with, where you do it</a:t>
            </a:r>
          </a:p>
          <a:p>
            <a:r>
              <a:rPr lang="en-AU" dirty="0"/>
              <a:t>Australia has Privacy Act 1988 – operates on ”privacy principles”</a:t>
            </a:r>
          </a:p>
          <a:p>
            <a:r>
              <a:rPr lang="en-AU" dirty="0"/>
              <a:t>States have their own legislation – WA has:</a:t>
            </a:r>
          </a:p>
          <a:p>
            <a:pPr lvl="1"/>
            <a:r>
              <a:rPr lang="en-AU" dirty="0"/>
              <a:t>Freedom of Information Act 1992</a:t>
            </a:r>
          </a:p>
          <a:p>
            <a:pPr lvl="1"/>
            <a:r>
              <a:rPr lang="en-AU" dirty="0"/>
              <a:t>State Records Act 2000</a:t>
            </a:r>
          </a:p>
          <a:p>
            <a:pPr lvl="1"/>
            <a:r>
              <a:rPr lang="en-AU" dirty="0"/>
              <a:t>Surveillance Devices Act 1998</a:t>
            </a:r>
          </a:p>
          <a:p>
            <a:pPr lvl="1"/>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48391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Keeping things confidential</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Information classification: For example: unclassified, secret, top secret</a:t>
            </a:r>
          </a:p>
          <a:p>
            <a:pPr lvl="1"/>
            <a:r>
              <a:rPr lang="en-AU" dirty="0"/>
              <a:t>Access controls: who or what gets to read, write, update, delete, execute</a:t>
            </a:r>
          </a:p>
          <a:p>
            <a:pPr lvl="1"/>
            <a:r>
              <a:rPr lang="en-AU" dirty="0"/>
              <a:t>Encryption: encrypting information at rest and in transit</a:t>
            </a:r>
          </a:p>
          <a:p>
            <a:pPr lvl="1"/>
            <a:r>
              <a:rPr lang="en-AU" dirty="0"/>
              <a:t>Information management: classification, life cycle</a:t>
            </a:r>
          </a:p>
          <a:p>
            <a:pPr lvl="1"/>
            <a:r>
              <a:rPr lang="en-AU" dirty="0"/>
              <a:t>Governance: oversight of how the organisation manages data lifecycle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844140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Integrity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Protects the reliability and correctness of data</a:t>
            </a:r>
          </a:p>
          <a:p>
            <a:pPr lvl="1"/>
            <a:r>
              <a:rPr lang="en-AU" dirty="0"/>
              <a:t>Prevents unauthorized alterations of data</a:t>
            </a:r>
          </a:p>
          <a:p>
            <a:pPr lvl="1"/>
            <a:r>
              <a:rPr lang="en-AU" dirty="0"/>
              <a:t>Examples:</a:t>
            </a:r>
          </a:p>
          <a:p>
            <a:pPr lvl="2"/>
            <a:r>
              <a:rPr lang="en-AU" dirty="0"/>
              <a:t>You deposit $200 into your account which holds $1,000 : you want to be certain that after the transaction, it holds $1,200</a:t>
            </a:r>
          </a:p>
          <a:p>
            <a:pPr lvl="2"/>
            <a:r>
              <a:rPr lang="en-AU" dirty="0"/>
              <a:t>You have submitted a legal contract and you want to know that it will not be altered after it has been submitted</a:t>
            </a:r>
          </a:p>
          <a:p>
            <a:pPr lvl="1"/>
            <a:r>
              <a:rPr lang="en-AU" dirty="0"/>
              <a:t>Protection against errors as well as deliberate changes</a:t>
            </a:r>
          </a:p>
          <a:p>
            <a:pPr lvl="1"/>
            <a:r>
              <a:rPr lang="en-AU" dirty="0"/>
              <a:t>List of dependencies:</a:t>
            </a:r>
          </a:p>
          <a:p>
            <a:pPr lvl="2"/>
            <a:r>
              <a:rPr lang="en-AU" dirty="0"/>
              <a:t>Accuracy, Truthfulness, Authenticity, Validity, Nonrepudiation, Accountability, Responsibility, Completeness, Comprehensiveness </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70795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Availability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Authorized subjects get timely and uninterrupted access to objects (the data and information they need)</a:t>
            </a:r>
          </a:p>
          <a:p>
            <a:pPr lvl="1"/>
            <a:r>
              <a:rPr lang="en-AU" dirty="0"/>
              <a:t>Threats to availability include:</a:t>
            </a:r>
          </a:p>
          <a:p>
            <a:pPr lvl="2"/>
            <a:r>
              <a:rPr lang="en-AU" dirty="0"/>
              <a:t>Device failures</a:t>
            </a:r>
          </a:p>
          <a:p>
            <a:pPr lvl="2"/>
            <a:r>
              <a:rPr lang="en-AU" dirty="0"/>
              <a:t>Software errors</a:t>
            </a:r>
          </a:p>
          <a:p>
            <a:pPr lvl="2"/>
            <a:r>
              <a:rPr lang="en-AU" dirty="0"/>
              <a:t>Environmental issues; Fire, Flood, Wind, Power loss)</a:t>
            </a:r>
          </a:p>
          <a:p>
            <a:pPr lvl="2"/>
            <a:r>
              <a:rPr lang="en-AU" dirty="0"/>
              <a:t>Distributed Denial of Service (DDoS) attacks</a:t>
            </a:r>
          </a:p>
          <a:p>
            <a:pPr lvl="2"/>
            <a:r>
              <a:rPr lang="en-AU" dirty="0"/>
              <a:t>Ransomware attacks</a:t>
            </a:r>
          </a:p>
          <a:p>
            <a:pPr lvl="1"/>
            <a:r>
              <a:rPr lang="en-AU" dirty="0"/>
              <a:t>Mitigation: Fault tolerance, backups, disaster recovery sites, protections against attacks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348797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
        <p:nvSpPr>
          <p:cNvPr id="5" name="Smiley Face 4">
            <a:extLst>
              <a:ext uri="{FF2B5EF4-FFF2-40B4-BE49-F238E27FC236}">
                <a16:creationId xmlns:a16="http://schemas.microsoft.com/office/drawing/2014/main" id="{C95E2C12-A602-1140-AADC-BB328CA53F1B}"/>
              </a:ext>
            </a:extLst>
          </p:cNvPr>
          <p:cNvSpPr/>
          <p:nvPr/>
        </p:nvSpPr>
        <p:spPr>
          <a:xfrm>
            <a:off x="5897412" y="3094215"/>
            <a:ext cx="563525" cy="510363"/>
          </a:xfrm>
          <a:prstGeom prst="smileyFac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pic>
        <p:nvPicPr>
          <p:cNvPr id="11" name="Content Placeholder 10" descr="Thought bubble outline">
            <a:extLst>
              <a:ext uri="{FF2B5EF4-FFF2-40B4-BE49-F238E27FC236}">
                <a16:creationId xmlns:a16="http://schemas.microsoft.com/office/drawing/2014/main" id="{6150415A-D78C-C847-B00B-E5B226DF5DD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376655" y="1711111"/>
            <a:ext cx="1474990" cy="1474990"/>
          </a:xfrm>
        </p:spPr>
      </p:pic>
      <p:sp>
        <p:nvSpPr>
          <p:cNvPr id="12" name="TextBox 11">
            <a:extLst>
              <a:ext uri="{FF2B5EF4-FFF2-40B4-BE49-F238E27FC236}">
                <a16:creationId xmlns:a16="http://schemas.microsoft.com/office/drawing/2014/main" id="{007CCB44-9FED-3341-BE55-E0059D453D1F}"/>
              </a:ext>
            </a:extLst>
          </p:cNvPr>
          <p:cNvSpPr txBox="1"/>
          <p:nvPr/>
        </p:nvSpPr>
        <p:spPr>
          <a:xfrm>
            <a:off x="4899977" y="3826608"/>
            <a:ext cx="2873828" cy="369332"/>
          </a:xfrm>
          <a:prstGeom prst="rect">
            <a:avLst/>
          </a:prstGeom>
          <a:noFill/>
        </p:spPr>
        <p:txBody>
          <a:bodyPr wrap="square" rtlCol="0">
            <a:spAutoFit/>
          </a:bodyPr>
          <a:lstStyle/>
          <a:p>
            <a:r>
              <a:rPr lang="en-AU" dirty="0" err="1"/>
              <a:t>beidou@pirates.liyue.com</a:t>
            </a:r>
            <a:endParaRPr lang="en-AU" dirty="0"/>
          </a:p>
        </p:txBody>
      </p:sp>
      <p:pic>
        <p:nvPicPr>
          <p:cNvPr id="14" name="Graphic 13" descr="Old Key outline">
            <a:extLst>
              <a:ext uri="{FF2B5EF4-FFF2-40B4-BE49-F238E27FC236}">
                <a16:creationId xmlns:a16="http://schemas.microsoft.com/office/drawing/2014/main" id="{E2289656-BD5D-1146-90EC-4A407402E7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88679" y="1983201"/>
            <a:ext cx="510363" cy="510363"/>
          </a:xfrm>
          <a:prstGeom prst="rect">
            <a:avLst/>
          </a:prstGeom>
        </p:spPr>
      </p:pic>
      <p:pic>
        <p:nvPicPr>
          <p:cNvPr id="16" name="Graphic 15" descr="Smart Phone outline">
            <a:extLst>
              <a:ext uri="{FF2B5EF4-FFF2-40B4-BE49-F238E27FC236}">
                <a16:creationId xmlns:a16="http://schemas.microsoft.com/office/drawing/2014/main" id="{E5FC5F91-F644-934A-8BE6-38928A5A83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7546" y="1985068"/>
            <a:ext cx="914400" cy="914400"/>
          </a:xfrm>
          <a:prstGeom prst="rect">
            <a:avLst/>
          </a:prstGeom>
        </p:spPr>
      </p:pic>
      <p:pic>
        <p:nvPicPr>
          <p:cNvPr id="18" name="Graphic 17" descr="Fingerprint with solid fill">
            <a:extLst>
              <a:ext uri="{FF2B5EF4-FFF2-40B4-BE49-F238E27FC236}">
                <a16:creationId xmlns:a16="http://schemas.microsoft.com/office/drawing/2014/main" id="{D08CF988-2993-F149-91E6-C4D2C355C6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7546" y="3839417"/>
            <a:ext cx="914400" cy="914400"/>
          </a:xfrm>
          <a:prstGeom prst="rect">
            <a:avLst/>
          </a:prstGeom>
        </p:spPr>
      </p:pic>
      <p:pic>
        <p:nvPicPr>
          <p:cNvPr id="20" name="Graphic 19" descr="Map with pin outline">
            <a:extLst>
              <a:ext uri="{FF2B5EF4-FFF2-40B4-BE49-F238E27FC236}">
                <a16:creationId xmlns:a16="http://schemas.microsoft.com/office/drawing/2014/main" id="{C2A8CF0F-8371-8445-B12D-0F960A14E4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86660" y="3839417"/>
            <a:ext cx="914400" cy="914400"/>
          </a:xfrm>
          <a:prstGeom prst="rect">
            <a:avLst/>
          </a:prstGeom>
        </p:spPr>
      </p:pic>
      <p:pic>
        <p:nvPicPr>
          <p:cNvPr id="3074" name="Picture 2" descr="CAPTCHA example">
            <a:extLst>
              <a:ext uri="{FF2B5EF4-FFF2-40B4-BE49-F238E27FC236}">
                <a16:creationId xmlns:a16="http://schemas.microsoft.com/office/drawing/2014/main" id="{603CDCBB-028C-EC4E-9748-A232CBC834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12174" y="5254171"/>
            <a:ext cx="2334000" cy="9291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EB24463B-DB6A-C248-B1B5-0349AA3DE75E}"/>
              </a:ext>
            </a:extLst>
          </p:cNvPr>
          <p:cNvCxnSpPr>
            <a:cxnSpLocks/>
            <a:stCxn id="16" idx="3"/>
          </p:cNvCxnSpPr>
          <p:nvPr/>
        </p:nvCxnSpPr>
        <p:spPr>
          <a:xfrm>
            <a:off x="4301946" y="2442268"/>
            <a:ext cx="1489254" cy="651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595E8D-7F10-7743-A483-9E7FB561141F}"/>
              </a:ext>
            </a:extLst>
          </p:cNvPr>
          <p:cNvCxnSpPr>
            <a:cxnSpLocks/>
            <a:stCxn id="11" idx="1"/>
          </p:cNvCxnSpPr>
          <p:nvPr/>
        </p:nvCxnSpPr>
        <p:spPr>
          <a:xfrm flipH="1">
            <a:off x="6460937" y="2448606"/>
            <a:ext cx="915718" cy="645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89DC1F-B03E-A84B-A9AE-DA9789052F92}"/>
              </a:ext>
            </a:extLst>
          </p:cNvPr>
          <p:cNvCxnSpPr>
            <a:cxnSpLocks/>
            <a:stCxn id="18" idx="3"/>
          </p:cNvCxnSpPr>
          <p:nvPr/>
        </p:nvCxnSpPr>
        <p:spPr>
          <a:xfrm flipV="1">
            <a:off x="4301946" y="3604578"/>
            <a:ext cx="1489254" cy="692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6A4976-FA70-3B49-B4D4-1A45C2BF3CBA}"/>
              </a:ext>
            </a:extLst>
          </p:cNvPr>
          <p:cNvCxnSpPr>
            <a:cxnSpLocks/>
            <a:stCxn id="20" idx="0"/>
          </p:cNvCxnSpPr>
          <p:nvPr/>
        </p:nvCxnSpPr>
        <p:spPr>
          <a:xfrm flipH="1" flipV="1">
            <a:off x="6611007" y="3429000"/>
            <a:ext cx="1432853" cy="4104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E647B37-756D-8549-8D05-4438B7D30126}"/>
              </a:ext>
            </a:extLst>
          </p:cNvPr>
          <p:cNvCxnSpPr>
            <a:cxnSpLocks/>
          </p:cNvCxnSpPr>
          <p:nvPr/>
        </p:nvCxnSpPr>
        <p:spPr>
          <a:xfrm flipV="1">
            <a:off x="6096000" y="4296617"/>
            <a:ext cx="0" cy="863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3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Identity and Authentication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20000"/>
          </a:bodyPr>
          <a:lstStyle/>
          <a:p>
            <a:pPr lvl="1"/>
            <a:r>
              <a:rPr lang="en-AU" dirty="0"/>
              <a:t>Identity is about being able to prove to a system that you are who you say you are</a:t>
            </a:r>
          </a:p>
          <a:p>
            <a:pPr lvl="1"/>
            <a:r>
              <a:rPr lang="en-AU" dirty="0"/>
              <a:t>Authentication verifies the identity using authentication factors:</a:t>
            </a:r>
          </a:p>
          <a:p>
            <a:pPr lvl="2"/>
            <a:r>
              <a:rPr lang="en-AU" dirty="0"/>
              <a:t>Passwords, Smartcards, Tokens, Biometrics</a:t>
            </a:r>
          </a:p>
          <a:p>
            <a:pPr lvl="2"/>
            <a:r>
              <a:rPr lang="en-AU" dirty="0"/>
              <a:t>Can you multiple factors especially 2FA (Two Factor Authentication)</a:t>
            </a:r>
          </a:p>
          <a:p>
            <a:pPr lvl="2"/>
            <a:r>
              <a:rPr lang="en-AU" dirty="0"/>
              <a:t>Factors sometimes defined as:</a:t>
            </a:r>
          </a:p>
          <a:p>
            <a:pPr lvl="3"/>
            <a:r>
              <a:rPr lang="en-AU" dirty="0"/>
              <a:t>Type 1: Something you know</a:t>
            </a:r>
          </a:p>
          <a:p>
            <a:pPr lvl="3"/>
            <a:r>
              <a:rPr lang="en-AU" dirty="0"/>
              <a:t>Type 2: Something you have</a:t>
            </a:r>
          </a:p>
          <a:p>
            <a:pPr lvl="3"/>
            <a:r>
              <a:rPr lang="en-AU" dirty="0"/>
              <a:t>Type 3: Something you are or something you do</a:t>
            </a:r>
          </a:p>
          <a:p>
            <a:pPr lvl="3"/>
            <a:r>
              <a:rPr lang="en-AU" dirty="0"/>
              <a:t>Somewhere you are</a:t>
            </a:r>
          </a:p>
          <a:p>
            <a:pPr lvl="3"/>
            <a:r>
              <a:rPr lang="en-AU" dirty="0"/>
              <a:t> Context-Aware Authentication</a:t>
            </a:r>
          </a:p>
          <a:p>
            <a:pPr lvl="1"/>
            <a:r>
              <a:rPr lang="en-AU" dirty="0"/>
              <a:t>Process of registration is important – proving your identity</a:t>
            </a:r>
          </a:p>
          <a:p>
            <a:pPr lvl="1"/>
            <a:r>
              <a:rPr lang="en-AU" dirty="0"/>
              <a:t>Identity Management Systems manage accounts and implement authentication schemes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56773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Authorization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20000"/>
          </a:bodyPr>
          <a:lstStyle/>
          <a:p>
            <a:pPr lvl="1"/>
            <a:r>
              <a:rPr lang="en-AU" dirty="0"/>
              <a:t>Determines what actions a subject can carry out on an object</a:t>
            </a:r>
          </a:p>
          <a:p>
            <a:pPr lvl="1"/>
            <a:r>
              <a:rPr lang="en-AU" dirty="0"/>
              <a:t>Actions may be context dependent</a:t>
            </a:r>
          </a:p>
          <a:p>
            <a:pPr lvl="1"/>
            <a:r>
              <a:rPr lang="en-AU" dirty="0"/>
              <a:t>Computer systems most commonly:</a:t>
            </a:r>
          </a:p>
          <a:p>
            <a:pPr lvl="2"/>
            <a:r>
              <a:rPr lang="en-AU" dirty="0"/>
              <a:t>Read, Write, </a:t>
            </a:r>
            <a:r>
              <a:rPr lang="en-AU" dirty="0" err="1"/>
              <a:t>eXecute</a:t>
            </a:r>
            <a:endParaRPr lang="en-AU" dirty="0"/>
          </a:p>
          <a:p>
            <a:pPr lvl="2"/>
            <a:r>
              <a:rPr lang="en-AU" dirty="0"/>
              <a:t>CRUD: Create, Read, Update/Insert, Delete</a:t>
            </a:r>
          </a:p>
          <a:p>
            <a:pPr lvl="1"/>
            <a:r>
              <a:rPr lang="en-AU" dirty="0"/>
              <a:t>Series of other access control schemes:</a:t>
            </a:r>
          </a:p>
          <a:p>
            <a:pPr lvl="2"/>
            <a:r>
              <a:rPr lang="en-AU" dirty="0"/>
              <a:t>Discretionary Access Control (DAC)</a:t>
            </a:r>
          </a:p>
          <a:p>
            <a:pPr lvl="2"/>
            <a:r>
              <a:rPr lang="en-AU" dirty="0"/>
              <a:t>Mandatory Access Control (MAC)</a:t>
            </a:r>
          </a:p>
          <a:p>
            <a:pPr lvl="2"/>
            <a:r>
              <a:rPr lang="en-AU" dirty="0"/>
              <a:t>Role-Based Access Control (RBAC)</a:t>
            </a:r>
          </a:p>
          <a:p>
            <a:pPr lvl="2"/>
            <a:r>
              <a:rPr lang="en-AU" dirty="0"/>
              <a:t>Rule-Based Access Control</a:t>
            </a:r>
          </a:p>
          <a:p>
            <a:pPr lvl="2"/>
            <a:r>
              <a:rPr lang="en-AU" dirty="0"/>
              <a:t>Attribute Based Access Control</a:t>
            </a:r>
          </a:p>
          <a:p>
            <a:pPr lvl="2"/>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068971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Accountability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To be able to identify all relevant information regarding actions in a system </a:t>
            </a:r>
          </a:p>
          <a:p>
            <a:pPr lvl="1"/>
            <a:r>
              <a:rPr lang="en-AU" dirty="0"/>
              <a:t>Relies on identity and authorisation</a:t>
            </a:r>
          </a:p>
          <a:p>
            <a:pPr lvl="1"/>
            <a:r>
              <a:rPr lang="en-AU" dirty="0"/>
              <a:t>Implemented with monitoring and logging</a:t>
            </a:r>
          </a:p>
          <a:p>
            <a:pPr lvl="1"/>
            <a:r>
              <a:rPr lang="en-AU" dirty="0"/>
              <a:t>In order to reduce the volume of logging information may use machine learning to detect anomalous behaviours</a:t>
            </a:r>
          </a:p>
          <a:p>
            <a:pPr lvl="1"/>
            <a:r>
              <a:rPr lang="en-AU" dirty="0"/>
              <a:t>Carry out audits</a:t>
            </a:r>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2134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7"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vert="horz" lIns="91440" tIns="45720" rIns="91440" bIns="45720" rtlCol="0" anchor="b">
            <a:normAutofit/>
          </a:bodyPr>
          <a:lstStyle/>
          <a:p>
            <a:pPr algn="l"/>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A unit about </a:t>
            </a:r>
            <a:r>
              <a:rPr lang="en-US" sz="2400" strike="sngStrike"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cats</a:t>
            </a:r>
            <a:r>
              <a:rPr lang="en-US"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 cybersecurity</a:t>
            </a:r>
          </a:p>
        </p:txBody>
      </p:sp>
      <p:sp>
        <p:nvSpPr>
          <p:cNvPr id="3" name="TextBox 2">
            <a:extLst>
              <a:ext uri="{FF2B5EF4-FFF2-40B4-BE49-F238E27FC236}">
                <a16:creationId xmlns:a16="http://schemas.microsoft.com/office/drawing/2014/main" id="{D04A9560-61A7-8541-B04F-4C1E6892BE66}"/>
              </a:ext>
            </a:extLst>
          </p:cNvPr>
          <p:cNvSpPr txBox="1"/>
          <p:nvPr/>
        </p:nvSpPr>
        <p:spPr>
          <a:xfrm>
            <a:off x="1039905" y="2147862"/>
            <a:ext cx="3405573" cy="3499563"/>
          </a:xfrm>
          <a:prstGeom prst="rect">
            <a:avLst/>
          </a:prstGeom>
        </p:spPr>
        <p:txBody>
          <a:bodyPr vert="horz" lIns="91440" tIns="45720" rIns="91440" bIns="45720" rtlCol="0" anchor="t">
            <a:normAutofit/>
          </a:bodyPr>
          <a:lstStyle/>
          <a:p>
            <a:pPr defTabSz="457200">
              <a:spcBef>
                <a:spcPct val="20000"/>
              </a:spcBef>
              <a:spcAft>
                <a:spcPts val="600"/>
              </a:spcAft>
              <a:buClr>
                <a:schemeClr val="tx2"/>
              </a:buClr>
              <a:buSzPct val="70000"/>
              <a:buFont typeface="Wingdings 2" charset="2"/>
            </a:pPr>
            <a:r>
              <a:rPr lang="en-US"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https://imgur.com/gallery/7ok4g/comment/907261971</a:t>
            </a:r>
          </a:p>
        </p:txBody>
      </p:sp>
      <p:pic>
        <p:nvPicPr>
          <p:cNvPr id="1026" name="Picture 2">
            <a:extLst>
              <a:ext uri="{FF2B5EF4-FFF2-40B4-BE49-F238E27FC236}">
                <a16:creationId xmlns:a16="http://schemas.microsoft.com/office/drawing/2014/main" id="{41442553-CCC2-5D41-8B85-7109132D40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7" r="14510"/>
          <a:stretch/>
        </p:blipFill>
        <p:spPr bwMode="auto">
          <a:xfrm>
            <a:off x="5400987" y="643467"/>
            <a:ext cx="6133910" cy="5580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598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Non-repudiation</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Scenario:</a:t>
            </a:r>
          </a:p>
          <a:p>
            <a:pPr lvl="2"/>
            <a:r>
              <a:rPr lang="en-AU" dirty="0"/>
              <a:t>John: I sent you an email to change the appointment that is why I wasn’t there</a:t>
            </a:r>
          </a:p>
          <a:p>
            <a:pPr lvl="2"/>
            <a:r>
              <a:rPr lang="en-AU" dirty="0"/>
              <a:t>Joanna: No you didn’t</a:t>
            </a:r>
          </a:p>
          <a:p>
            <a:pPr lvl="1"/>
            <a:r>
              <a:rPr lang="en-AU" dirty="0"/>
              <a:t>Stops a subject from claiming that an event or action did not occur</a:t>
            </a:r>
          </a:p>
          <a:p>
            <a:pPr lvl="1"/>
            <a:r>
              <a:rPr lang="en-AU" dirty="0"/>
              <a:t>Essential part of accountability</a:t>
            </a:r>
          </a:p>
          <a:p>
            <a:pPr lvl="1"/>
            <a:r>
              <a:rPr lang="en-AU" dirty="0"/>
              <a:t>Needs proof of identity </a:t>
            </a:r>
          </a:p>
          <a:p>
            <a:pPr lvl="1"/>
            <a:r>
              <a:rPr lang="en-AU" dirty="0"/>
              <a:t>Usually implemented through digital signatures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96044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1039905" y="845387"/>
            <a:ext cx="3470310" cy="1066689"/>
          </a:xfrm>
        </p:spPr>
        <p:txBody>
          <a:bodyPr anchor="b">
            <a:normAutofit/>
          </a:bodyPr>
          <a:lstStyle/>
          <a:p>
            <a:pPr algn="l"/>
            <a:r>
              <a:rPr lang="en-AU" sz="2400"/>
              <a:t>Risk Management</a:t>
            </a:r>
          </a:p>
        </p:txBody>
      </p:sp>
      <p:sp>
        <p:nvSpPr>
          <p:cNvPr id="10" name="Content Placeholder 9">
            <a:extLst>
              <a:ext uri="{FF2B5EF4-FFF2-40B4-BE49-F238E27FC236}">
                <a16:creationId xmlns:a16="http://schemas.microsoft.com/office/drawing/2014/main" id="{C4A3350A-8301-4F45-A49D-3126971D8F39}"/>
              </a:ext>
            </a:extLst>
          </p:cNvPr>
          <p:cNvSpPr>
            <a:spLocks noGrp="1"/>
          </p:cNvSpPr>
          <p:nvPr>
            <p:ph idx="1"/>
          </p:nvPr>
        </p:nvSpPr>
        <p:spPr>
          <a:xfrm>
            <a:off x="1039905" y="2147862"/>
            <a:ext cx="3405573" cy="3499563"/>
          </a:xfrm>
        </p:spPr>
        <p:txBody>
          <a:bodyPr anchor="t">
            <a:normAutofit/>
          </a:bodyPr>
          <a:lstStyle/>
          <a:p>
            <a:r>
              <a:rPr lang="en-US" sz="1600" dirty="0"/>
              <a:t>OECD recommendations for Digital Security Risk Management </a:t>
            </a:r>
            <a:r>
              <a:rPr lang="en-US" sz="1600" dirty="0">
                <a:hlinkClick r:id="rId3"/>
              </a:rPr>
              <a:t>https://www.oecd.org/sti/ieconomy/digital-security-risk-management.htm</a:t>
            </a:r>
            <a:endParaRPr lang="en-US" sz="1600" dirty="0"/>
          </a:p>
          <a:p>
            <a:r>
              <a:rPr lang="en-US" sz="1600" dirty="0"/>
              <a:t>Importance of understanding economic and social activities of the business</a:t>
            </a:r>
          </a:p>
          <a:p>
            <a:r>
              <a:rPr lang="en-US" sz="1600" dirty="0"/>
              <a:t>Risk governance</a:t>
            </a:r>
          </a:p>
        </p:txBody>
      </p:sp>
      <p:pic>
        <p:nvPicPr>
          <p:cNvPr id="6" name="Content Placeholder 5" descr="Timeline&#10;&#10;Description automatically generated">
            <a:extLst>
              <a:ext uri="{FF2B5EF4-FFF2-40B4-BE49-F238E27FC236}">
                <a16:creationId xmlns:a16="http://schemas.microsoft.com/office/drawing/2014/main" id="{C002F24B-CF47-374E-9020-DD9A64123FDA}"/>
              </a:ext>
            </a:extLst>
          </p:cNvPr>
          <p:cNvPicPr>
            <a:picLocks noChangeAspect="1"/>
          </p:cNvPicPr>
          <p:nvPr/>
        </p:nvPicPr>
        <p:blipFill>
          <a:blip r:embed="rId4"/>
          <a:stretch>
            <a:fillRect/>
          </a:stretch>
        </p:blipFill>
        <p:spPr>
          <a:xfrm>
            <a:off x="5387351" y="776863"/>
            <a:ext cx="6161183" cy="5314020"/>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344760"/>
            <a:ext cx="6672865" cy="365125"/>
          </a:xfrm>
        </p:spPr>
        <p:txBody>
          <a:bodyPr>
            <a:normAutofit/>
          </a:bodyPr>
          <a:lstStyle/>
          <a:p>
            <a:pPr>
              <a:spcAft>
                <a:spcPts val="600"/>
              </a:spcAft>
            </a:pPr>
            <a:r>
              <a:rPr lang="en-US">
                <a:solidFill>
                  <a:srgbClr val="000000"/>
                </a:solidFill>
              </a:rPr>
              <a:t>1 </a:t>
            </a:r>
          </a:p>
        </p:txBody>
      </p:sp>
    </p:spTree>
    <p:extLst>
      <p:ext uri="{BB962C8B-B14F-4D97-AF65-F5344CB8AC3E}">
        <p14:creationId xmlns:p14="http://schemas.microsoft.com/office/powerpoint/2010/main" val="3263803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Risk Analysis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pPr lvl="1"/>
            <a:r>
              <a:rPr lang="en-AU" dirty="0"/>
              <a:t>Qualitative: Assess risk in terms of rating risk on a scale </a:t>
            </a:r>
          </a:p>
          <a:p>
            <a:pPr lvl="2"/>
            <a:r>
              <a:rPr lang="en-AU" dirty="0"/>
              <a:t>Although simpler, it is not granular and so loses usefulness because of that</a:t>
            </a:r>
          </a:p>
          <a:p>
            <a:pPr lvl="2"/>
            <a:r>
              <a:rPr lang="en-AU" dirty="0"/>
              <a:t>How do you know what High, Medium, Low or 3.5/5 means? How much will you lose if you have a loss? How much will you spend to control this risk?</a:t>
            </a:r>
          </a:p>
          <a:p>
            <a:pPr lvl="1"/>
            <a:r>
              <a:rPr lang="en-AU" dirty="0"/>
              <a:t>Quantitative: Work out numbers for frequency of risk events based on detailed understanding of assets, threats and vulnerabilities</a:t>
            </a:r>
          </a:p>
          <a:p>
            <a:pPr lvl="2"/>
            <a:r>
              <a:rPr lang="en-AU" dirty="0"/>
              <a:t>More complicated</a:t>
            </a:r>
          </a:p>
          <a:p>
            <a:pPr lvl="2"/>
            <a:r>
              <a:rPr lang="en-AU" dirty="0"/>
              <a:t>Needs maturity and access to detailed organisational information</a:t>
            </a:r>
          </a:p>
          <a:p>
            <a:pPr lvl="1"/>
            <a:r>
              <a:rPr lang="en-AU" dirty="0"/>
              <a:t>Need to understand:</a:t>
            </a:r>
          </a:p>
          <a:p>
            <a:pPr lvl="2"/>
            <a:r>
              <a:rPr lang="en-AU" dirty="0"/>
              <a:t>Assets of organisation</a:t>
            </a:r>
          </a:p>
          <a:p>
            <a:pPr lvl="2"/>
            <a:r>
              <a:rPr lang="en-AU" dirty="0"/>
              <a:t>Threat analysis</a:t>
            </a:r>
          </a:p>
          <a:p>
            <a:pPr lvl="2"/>
            <a:r>
              <a:rPr lang="en-AU" dirty="0"/>
              <a:t>Vulnerability assessment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711026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Quantitative Risk Assessment</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grpSp>
        <p:nvGrpSpPr>
          <p:cNvPr id="18" name="Group 17">
            <a:extLst>
              <a:ext uri="{FF2B5EF4-FFF2-40B4-BE49-F238E27FC236}">
                <a16:creationId xmlns:a16="http://schemas.microsoft.com/office/drawing/2014/main" id="{564DBCE0-E2BE-F543-B230-B8EEB35B279F}"/>
              </a:ext>
            </a:extLst>
          </p:cNvPr>
          <p:cNvGrpSpPr/>
          <p:nvPr/>
        </p:nvGrpSpPr>
        <p:grpSpPr>
          <a:xfrm>
            <a:off x="4412515" y="2310454"/>
            <a:ext cx="5103625" cy="3246740"/>
            <a:chOff x="1520459" y="1891784"/>
            <a:chExt cx="5103625" cy="3246740"/>
          </a:xfrm>
        </p:grpSpPr>
        <p:sp>
          <p:nvSpPr>
            <p:cNvPr id="6" name="TextBox 5">
              <a:extLst>
                <a:ext uri="{FF2B5EF4-FFF2-40B4-BE49-F238E27FC236}">
                  <a16:creationId xmlns:a16="http://schemas.microsoft.com/office/drawing/2014/main" id="{9DEFA491-9C8E-E041-BF75-DFEF711D4F75}"/>
                </a:ext>
              </a:extLst>
            </p:cNvPr>
            <p:cNvSpPr txBox="1"/>
            <p:nvPr/>
          </p:nvSpPr>
          <p:spPr>
            <a:xfrm>
              <a:off x="1754372" y="1891784"/>
              <a:ext cx="2147776" cy="369332"/>
            </a:xfrm>
            <a:prstGeom prst="rect">
              <a:avLst/>
            </a:prstGeom>
            <a:noFill/>
          </p:spPr>
          <p:txBody>
            <a:bodyPr wrap="square" rtlCol="0">
              <a:spAutoFit/>
            </a:bodyPr>
            <a:lstStyle/>
            <a:p>
              <a:r>
                <a:rPr lang="en-AU" dirty="0"/>
                <a:t>Asset Valuation AV</a:t>
              </a:r>
            </a:p>
          </p:txBody>
        </p:sp>
        <p:sp>
          <p:nvSpPr>
            <p:cNvPr id="7" name="TextBox 6">
              <a:extLst>
                <a:ext uri="{FF2B5EF4-FFF2-40B4-BE49-F238E27FC236}">
                  <a16:creationId xmlns:a16="http://schemas.microsoft.com/office/drawing/2014/main" id="{BCB07AB6-927B-FE4C-B6CD-070667DE27BC}"/>
                </a:ext>
              </a:extLst>
            </p:cNvPr>
            <p:cNvSpPr txBox="1"/>
            <p:nvPr/>
          </p:nvSpPr>
          <p:spPr>
            <a:xfrm>
              <a:off x="1754372" y="2445782"/>
              <a:ext cx="2658140" cy="369332"/>
            </a:xfrm>
            <a:prstGeom prst="rect">
              <a:avLst/>
            </a:prstGeom>
            <a:noFill/>
          </p:spPr>
          <p:txBody>
            <a:bodyPr wrap="square" rtlCol="0">
              <a:spAutoFit/>
            </a:bodyPr>
            <a:lstStyle/>
            <a:p>
              <a:r>
                <a:rPr lang="en-AU" dirty="0"/>
                <a:t>Exposure Factor EF %</a:t>
              </a:r>
            </a:p>
          </p:txBody>
        </p:sp>
        <p:sp>
          <p:nvSpPr>
            <p:cNvPr id="8" name="TextBox 7">
              <a:extLst>
                <a:ext uri="{FF2B5EF4-FFF2-40B4-BE49-F238E27FC236}">
                  <a16:creationId xmlns:a16="http://schemas.microsoft.com/office/drawing/2014/main" id="{F373309F-16CB-0143-A039-86F76A9ED5C5}"/>
                </a:ext>
              </a:extLst>
            </p:cNvPr>
            <p:cNvSpPr txBox="1"/>
            <p:nvPr/>
          </p:nvSpPr>
          <p:spPr>
            <a:xfrm>
              <a:off x="1754372" y="2985610"/>
              <a:ext cx="4869712" cy="369332"/>
            </a:xfrm>
            <a:prstGeom prst="rect">
              <a:avLst/>
            </a:prstGeom>
            <a:noFill/>
          </p:spPr>
          <p:txBody>
            <a:bodyPr wrap="square" rtlCol="0">
              <a:spAutoFit/>
            </a:bodyPr>
            <a:lstStyle/>
            <a:p>
              <a:r>
                <a:rPr lang="en-AU" dirty="0"/>
                <a:t>Single Loss Expectancy SLE = AV * EF</a:t>
              </a:r>
            </a:p>
          </p:txBody>
        </p:sp>
        <p:sp>
          <p:nvSpPr>
            <p:cNvPr id="9" name="TextBox 8">
              <a:extLst>
                <a:ext uri="{FF2B5EF4-FFF2-40B4-BE49-F238E27FC236}">
                  <a16:creationId xmlns:a16="http://schemas.microsoft.com/office/drawing/2014/main" id="{9C375269-5E29-F24B-85E7-9DA7657F9939}"/>
                </a:ext>
              </a:extLst>
            </p:cNvPr>
            <p:cNvSpPr txBox="1"/>
            <p:nvPr/>
          </p:nvSpPr>
          <p:spPr>
            <a:xfrm>
              <a:off x="1754372" y="3564492"/>
              <a:ext cx="3828326" cy="369332"/>
            </a:xfrm>
            <a:prstGeom prst="rect">
              <a:avLst/>
            </a:prstGeom>
            <a:noFill/>
          </p:spPr>
          <p:txBody>
            <a:bodyPr wrap="square" rtlCol="0">
              <a:spAutoFit/>
            </a:bodyPr>
            <a:lstStyle/>
            <a:p>
              <a:r>
                <a:rPr lang="en-AU" dirty="0"/>
                <a:t>Annualized Rate of Occurrence ARO %</a:t>
              </a:r>
            </a:p>
          </p:txBody>
        </p:sp>
        <p:sp>
          <p:nvSpPr>
            <p:cNvPr id="10" name="TextBox 9">
              <a:extLst>
                <a:ext uri="{FF2B5EF4-FFF2-40B4-BE49-F238E27FC236}">
                  <a16:creationId xmlns:a16="http://schemas.microsoft.com/office/drawing/2014/main" id="{EA767218-1C2A-8B4D-9127-9FA3C51A20BD}"/>
                </a:ext>
              </a:extLst>
            </p:cNvPr>
            <p:cNvSpPr txBox="1"/>
            <p:nvPr/>
          </p:nvSpPr>
          <p:spPr>
            <a:xfrm>
              <a:off x="1754372" y="4201083"/>
              <a:ext cx="3593805" cy="369332"/>
            </a:xfrm>
            <a:prstGeom prst="rect">
              <a:avLst/>
            </a:prstGeom>
            <a:noFill/>
          </p:spPr>
          <p:txBody>
            <a:bodyPr wrap="square" rtlCol="0">
              <a:spAutoFit/>
            </a:bodyPr>
            <a:lstStyle/>
            <a:p>
              <a:r>
                <a:rPr lang="en-AU" dirty="0"/>
                <a:t>Annualized Loss Expectancy ALE</a:t>
              </a:r>
            </a:p>
          </p:txBody>
        </p:sp>
        <p:sp>
          <p:nvSpPr>
            <p:cNvPr id="11" name="TextBox 10">
              <a:extLst>
                <a:ext uri="{FF2B5EF4-FFF2-40B4-BE49-F238E27FC236}">
                  <a16:creationId xmlns:a16="http://schemas.microsoft.com/office/drawing/2014/main" id="{98DFA076-6938-8140-9185-D83DD02C01DC}"/>
                </a:ext>
              </a:extLst>
            </p:cNvPr>
            <p:cNvSpPr txBox="1"/>
            <p:nvPr/>
          </p:nvSpPr>
          <p:spPr>
            <a:xfrm>
              <a:off x="1754372" y="4769192"/>
              <a:ext cx="3732028" cy="369332"/>
            </a:xfrm>
            <a:prstGeom prst="rect">
              <a:avLst/>
            </a:prstGeom>
            <a:noFill/>
          </p:spPr>
          <p:txBody>
            <a:bodyPr wrap="square" rtlCol="0">
              <a:spAutoFit/>
            </a:bodyPr>
            <a:lstStyle/>
            <a:p>
              <a:r>
                <a:rPr lang="en-AU" dirty="0"/>
                <a:t>Cost/Benefit of countermeasures</a:t>
              </a:r>
            </a:p>
          </p:txBody>
        </p:sp>
        <p:sp>
          <p:nvSpPr>
            <p:cNvPr id="12" name="Down Arrow 11">
              <a:extLst>
                <a:ext uri="{FF2B5EF4-FFF2-40B4-BE49-F238E27FC236}">
                  <a16:creationId xmlns:a16="http://schemas.microsoft.com/office/drawing/2014/main" id="{EB3FC44F-B5F7-1140-947C-AA7F4EE36A80}"/>
                </a:ext>
              </a:extLst>
            </p:cNvPr>
            <p:cNvSpPr/>
            <p:nvPr/>
          </p:nvSpPr>
          <p:spPr>
            <a:xfrm>
              <a:off x="1520459" y="2076450"/>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3" name="Down Arrow 12">
              <a:extLst>
                <a:ext uri="{FF2B5EF4-FFF2-40B4-BE49-F238E27FC236}">
                  <a16:creationId xmlns:a16="http://schemas.microsoft.com/office/drawing/2014/main" id="{C3D564D4-19F4-504A-95EB-0AD664EE92BD}"/>
                </a:ext>
              </a:extLst>
            </p:cNvPr>
            <p:cNvSpPr/>
            <p:nvPr/>
          </p:nvSpPr>
          <p:spPr>
            <a:xfrm>
              <a:off x="1520459" y="2684205"/>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4" name="Down Arrow 13">
              <a:extLst>
                <a:ext uri="{FF2B5EF4-FFF2-40B4-BE49-F238E27FC236}">
                  <a16:creationId xmlns:a16="http://schemas.microsoft.com/office/drawing/2014/main" id="{7F64FE38-E029-9F41-AABA-19F753815976}"/>
                </a:ext>
              </a:extLst>
            </p:cNvPr>
            <p:cNvSpPr/>
            <p:nvPr/>
          </p:nvSpPr>
          <p:spPr>
            <a:xfrm>
              <a:off x="1520459" y="3294912"/>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5" name="Down Arrow 14">
              <a:extLst>
                <a:ext uri="{FF2B5EF4-FFF2-40B4-BE49-F238E27FC236}">
                  <a16:creationId xmlns:a16="http://schemas.microsoft.com/office/drawing/2014/main" id="{59C49F24-6972-7944-A8D9-DE3DD8962798}"/>
                </a:ext>
              </a:extLst>
            </p:cNvPr>
            <p:cNvSpPr/>
            <p:nvPr/>
          </p:nvSpPr>
          <p:spPr>
            <a:xfrm>
              <a:off x="1520459" y="3905619"/>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sp>
          <p:nvSpPr>
            <p:cNvPr id="16" name="Down Arrow 15">
              <a:extLst>
                <a:ext uri="{FF2B5EF4-FFF2-40B4-BE49-F238E27FC236}">
                  <a16:creationId xmlns:a16="http://schemas.microsoft.com/office/drawing/2014/main" id="{E70ADF1B-D5BE-9049-8175-75C74EA7EE25}"/>
                </a:ext>
              </a:extLst>
            </p:cNvPr>
            <p:cNvSpPr/>
            <p:nvPr/>
          </p:nvSpPr>
          <p:spPr>
            <a:xfrm>
              <a:off x="1520459" y="4516326"/>
              <a:ext cx="116958" cy="53915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AU"/>
            </a:p>
          </p:txBody>
        </p:sp>
      </p:grpSp>
    </p:spTree>
    <p:extLst>
      <p:ext uri="{BB962C8B-B14F-4D97-AF65-F5344CB8AC3E}">
        <p14:creationId xmlns:p14="http://schemas.microsoft.com/office/powerpoint/2010/main" val="2718292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Example</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pPr lvl="1"/>
            <a:r>
              <a:rPr lang="en-AU" dirty="0"/>
              <a:t>You own an iPhone 12 which costs AU $1,349. If you drop the phone and the screen breaks, the cost of repair is AU $850. You have dropped your phone on average once every 2 years</a:t>
            </a:r>
          </a:p>
          <a:p>
            <a:pPr lvl="2"/>
            <a:r>
              <a:rPr lang="en-AU" dirty="0"/>
              <a:t>AV = $1,349</a:t>
            </a:r>
          </a:p>
          <a:p>
            <a:pPr lvl="2"/>
            <a:r>
              <a:rPr lang="en-AU" dirty="0"/>
              <a:t>Exposure Factor = 0.63</a:t>
            </a:r>
          </a:p>
          <a:p>
            <a:pPr lvl="2"/>
            <a:r>
              <a:rPr lang="en-AU" dirty="0"/>
              <a:t>Single Loss Expectancy = $850</a:t>
            </a:r>
          </a:p>
          <a:p>
            <a:pPr lvl="2"/>
            <a:r>
              <a:rPr lang="en-AU" dirty="0"/>
              <a:t>Annualized Rate of Occurrence = 0.5</a:t>
            </a:r>
          </a:p>
          <a:p>
            <a:pPr lvl="2"/>
            <a:r>
              <a:rPr lang="en-AU" dirty="0"/>
              <a:t>Annualized Loss Expectancy = 0.5 * 850 = $425</a:t>
            </a:r>
          </a:p>
          <a:p>
            <a:pPr lvl="1"/>
            <a:r>
              <a:rPr lang="en-AU" dirty="0"/>
              <a:t>Apple Care+ costs $199 for 3 years and $45 per incident for screen replacement</a:t>
            </a:r>
          </a:p>
          <a:p>
            <a:pPr lvl="1"/>
            <a:r>
              <a:rPr lang="en-AU" dirty="0"/>
              <a:t>Annualized cost of insurance = $67 + $45 * 0.5 if there is an incident = $92</a:t>
            </a:r>
          </a:p>
          <a:p>
            <a:pPr lvl="1"/>
            <a:r>
              <a:rPr lang="en-AU" dirty="0"/>
              <a:t>$425 &gt; $92 and so insurance is worth it</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1229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Responses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Once a risk has been identified, it can be:</a:t>
            </a:r>
          </a:p>
          <a:p>
            <a:pPr lvl="1"/>
            <a:r>
              <a:rPr lang="en-AU" dirty="0">
                <a:effectLst/>
              </a:rPr>
              <a:t>Reduced or mitigated</a:t>
            </a:r>
          </a:p>
          <a:p>
            <a:pPr lvl="1"/>
            <a:r>
              <a:rPr lang="en-AU" dirty="0">
                <a:effectLst/>
              </a:rPr>
              <a:t>Assigned or transferred</a:t>
            </a:r>
          </a:p>
          <a:p>
            <a:pPr lvl="1"/>
            <a:r>
              <a:rPr lang="en-AU" dirty="0">
                <a:effectLst/>
              </a:rPr>
              <a:t>Accepted</a:t>
            </a:r>
          </a:p>
          <a:p>
            <a:pPr lvl="1"/>
            <a:r>
              <a:rPr lang="en-AU" dirty="0">
                <a:effectLst/>
              </a:rPr>
              <a:t>Deterred</a:t>
            </a:r>
          </a:p>
          <a:p>
            <a:pPr lvl="1"/>
            <a:r>
              <a:rPr lang="en-AU" dirty="0">
                <a:effectLst/>
              </a:rPr>
              <a:t>Avoided</a:t>
            </a:r>
          </a:p>
          <a:p>
            <a:pPr lvl="1"/>
            <a:r>
              <a:rPr lang="en-AU" dirty="0">
                <a:effectLst/>
              </a:rPr>
              <a:t>Rejected </a:t>
            </a:r>
            <a:r>
              <a:rPr lang="en-AU">
                <a:effectLst/>
              </a:rPr>
              <a:t>or ignored</a:t>
            </a:r>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4394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US" sz="1900" dirty="0">
                <a:latin typeface="Helvetica Neue Light" panose="02000403000000020004" pitchFamily="2" charset="0"/>
                <a:ea typeface="Helvetica Neue Light" panose="02000403000000020004" pitchFamily="2" charset="0"/>
              </a:rPr>
              <a:t>Threat models ask the following basic questions with reference to a system:</a:t>
            </a:r>
          </a:p>
          <a:p>
            <a:pPr lvl="1"/>
            <a:r>
              <a:rPr lang="en-US" sz="1700" u="sng" dirty="0">
                <a:solidFill>
                  <a:srgbClr val="FF0000"/>
                </a:solidFill>
                <a:latin typeface="Helvetica Neue Light" panose="02000403000000020004" pitchFamily="2" charset="0"/>
                <a:ea typeface="Helvetica Neue Light" panose="02000403000000020004" pitchFamily="2" charset="0"/>
              </a:rPr>
              <a:t>Who</a:t>
            </a:r>
            <a:r>
              <a:rPr lang="en-US" sz="1700" dirty="0">
                <a:latin typeface="Helvetica Neue Light" panose="02000403000000020004" pitchFamily="2" charset="0"/>
                <a:ea typeface="Helvetica Neue Light" panose="02000403000000020004" pitchFamily="2" charset="0"/>
              </a:rPr>
              <a:t> is the attacker</a:t>
            </a:r>
          </a:p>
          <a:p>
            <a:pPr lvl="1"/>
            <a:r>
              <a:rPr lang="en-US" sz="1700" u="sng" dirty="0">
                <a:solidFill>
                  <a:srgbClr val="FF0000"/>
                </a:solidFill>
                <a:latin typeface="Helvetica Neue Light" panose="02000403000000020004" pitchFamily="2" charset="0"/>
                <a:ea typeface="Helvetica Neue Light" panose="02000403000000020004" pitchFamily="2" charset="0"/>
              </a:rPr>
              <a:t>Why</a:t>
            </a:r>
            <a:r>
              <a:rPr lang="en-US" sz="1700" dirty="0">
                <a:latin typeface="Helvetica Neue Light" panose="02000403000000020004" pitchFamily="2" charset="0"/>
                <a:ea typeface="Helvetica Neue Light" panose="02000403000000020004" pitchFamily="2" charset="0"/>
              </a:rPr>
              <a:t> are they attacking</a:t>
            </a:r>
          </a:p>
          <a:p>
            <a:pPr lvl="1"/>
            <a:r>
              <a:rPr lang="en-US" sz="1700" u="sng" dirty="0">
                <a:solidFill>
                  <a:srgbClr val="FF0000"/>
                </a:solidFill>
                <a:latin typeface="Helvetica Neue Light" panose="02000403000000020004" pitchFamily="2" charset="0"/>
                <a:ea typeface="Helvetica Neue Light" panose="02000403000000020004" pitchFamily="2" charset="0"/>
              </a:rPr>
              <a:t>How</a:t>
            </a:r>
            <a:r>
              <a:rPr lang="en-US" sz="1700" dirty="0">
                <a:latin typeface="Helvetica Neue Light" panose="02000403000000020004" pitchFamily="2" charset="0"/>
                <a:ea typeface="Helvetica Neue Light" panose="02000403000000020004" pitchFamily="2" charset="0"/>
              </a:rPr>
              <a:t> are they attacking </a:t>
            </a:r>
          </a:p>
          <a:p>
            <a:r>
              <a:rPr lang="en-US" sz="1900" dirty="0">
                <a:latin typeface="Helvetica Neue Light" panose="02000403000000020004" pitchFamily="2" charset="0"/>
                <a:ea typeface="Helvetica Neue Light" panose="02000403000000020004" pitchFamily="2" charset="0"/>
              </a:rPr>
              <a:t>Ultimately allows for calculation of risk for which there must be a vulnerability, a threat and some impact</a:t>
            </a:r>
          </a:p>
          <a:p>
            <a:r>
              <a:rPr lang="en-US" sz="1900" dirty="0">
                <a:latin typeface="Helvetica Neue Light" panose="02000403000000020004" pitchFamily="2" charset="0"/>
                <a:ea typeface="Helvetica Neue Light" panose="02000403000000020004" pitchFamily="2" charset="0"/>
              </a:rPr>
              <a:t>Threat models need to be applied to systems as a whole, not just to specific parts of a machine learning pipeline in isolation</a:t>
            </a:r>
          </a:p>
          <a:p>
            <a:r>
              <a:rPr lang="en-US" sz="1900" dirty="0">
                <a:latin typeface="Helvetica Neue Light" panose="02000403000000020004" pitchFamily="2" charset="0"/>
                <a:ea typeface="Helvetica Neue Light" panose="02000403000000020004" pitchFamily="2" charset="0"/>
              </a:rPr>
              <a:t>They need to be based on realistic scenarios with credible threat actors and credible goals and motivations</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357239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models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1130870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Threat Analysis and </a:t>
            </a:r>
            <a:r>
              <a:rPr lang="en-AU" dirty="0" err="1"/>
              <a:t>modeling</a:t>
            </a:r>
            <a:endParaRPr lang="en-AU" dirty="0"/>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pPr lvl="1"/>
            <a:r>
              <a:rPr lang="en-AU" dirty="0"/>
              <a:t>Process of identifying threats</a:t>
            </a:r>
          </a:p>
          <a:p>
            <a:pPr lvl="1"/>
            <a:r>
              <a:rPr lang="en-AU" dirty="0"/>
              <a:t>PASTA: Process for Attack Simulation and Threat Analysis</a:t>
            </a:r>
          </a:p>
          <a:p>
            <a:pPr lvl="1"/>
            <a:r>
              <a:rPr lang="en-AU" dirty="0"/>
              <a:t>STRIDE (Microsoft)  Threats related to software: Spoofing, Tampering, Repudiation, Information Disclosure, Denial of Service, Elevation of Privilege</a:t>
            </a:r>
          </a:p>
          <a:p>
            <a:pPr lvl="1"/>
            <a:r>
              <a:rPr lang="en-AU" dirty="0"/>
              <a:t>Attack Trees: Describe the steps needed for a threat to be actioned in a tree structure </a:t>
            </a:r>
          </a:p>
          <a:p>
            <a:pPr lvl="1"/>
            <a:r>
              <a:rPr lang="en-AU" dirty="0"/>
              <a:t>Hybrid Threat </a:t>
            </a:r>
            <a:r>
              <a:rPr lang="en-AU" dirty="0" err="1"/>
              <a:t>Modeling</a:t>
            </a:r>
            <a:r>
              <a:rPr lang="en-AU" dirty="0"/>
              <a:t> Model: (SEI): Persona non Grata </a:t>
            </a: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51545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lnSpcReduction="10000"/>
          </a:bodyPr>
          <a:lstStyle/>
          <a:p>
            <a:r>
              <a:rPr lang="en-AU" b="1" dirty="0">
                <a:effectLst/>
              </a:rPr>
              <a:t>Vulnerability</a:t>
            </a:r>
            <a:r>
              <a:rPr lang="en-AU" dirty="0">
                <a:effectLst/>
              </a:rPr>
              <a:t>: weakness in an organisation’s assets that when exploited by a threat will lead to economic loss</a:t>
            </a:r>
          </a:p>
          <a:p>
            <a:r>
              <a:rPr lang="en-AU" dirty="0">
                <a:effectLst/>
              </a:rPr>
              <a:t>Vulnerability description ontology: </a:t>
            </a:r>
            <a:r>
              <a:rPr lang="en-AU" dirty="0">
                <a:effectLst/>
                <a:hlinkClick r:id="rId2"/>
              </a:rPr>
              <a:t>https://csrc.nist.gov/publications/draft-pubs#NIST-IR-8138</a:t>
            </a:r>
            <a:r>
              <a:rPr lang="en-AU" dirty="0">
                <a:effectLst/>
              </a:rPr>
              <a:t> (more detail later)</a:t>
            </a:r>
          </a:p>
          <a:p>
            <a:r>
              <a:rPr lang="en-AU" dirty="0">
                <a:effectLst/>
              </a:rPr>
              <a:t>Can be found through 3</a:t>
            </a:r>
            <a:r>
              <a:rPr lang="en-AU" baseline="30000" dirty="0">
                <a:effectLst/>
              </a:rPr>
              <a:t>rd</a:t>
            </a:r>
            <a:r>
              <a:rPr lang="en-AU" dirty="0">
                <a:effectLst/>
              </a:rPr>
              <a:t> party information:</a:t>
            </a:r>
          </a:p>
          <a:p>
            <a:pPr lvl="1"/>
            <a:r>
              <a:rPr lang="en-AU" dirty="0">
                <a:effectLst/>
              </a:rPr>
              <a:t>US National Vulnerability Database</a:t>
            </a:r>
          </a:p>
          <a:p>
            <a:pPr lvl="1"/>
            <a:r>
              <a:rPr lang="en-AU" dirty="0">
                <a:effectLst/>
              </a:rPr>
              <a:t>CVE (Common Vulnerability Exposures)</a:t>
            </a:r>
          </a:p>
          <a:p>
            <a:pPr lvl="1"/>
            <a:r>
              <a:rPr lang="en-AU" dirty="0">
                <a:effectLst/>
              </a:rPr>
              <a:t>CERTs (Computer Emergency Readiness/Response Team)</a:t>
            </a:r>
          </a:p>
          <a:p>
            <a:pPr lvl="1"/>
            <a:r>
              <a:rPr lang="en-AU" dirty="0" err="1">
                <a:effectLst/>
              </a:rPr>
              <a:t>VulnDB</a:t>
            </a:r>
            <a:endParaRPr lang="en-AU" dirty="0">
              <a:effectLst/>
            </a:endParaRPr>
          </a:p>
          <a:p>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03802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633743" y="609599"/>
            <a:ext cx="3413156" cy="5273675"/>
          </a:xfrm>
        </p:spPr>
        <p:txBody>
          <a:bodyPr>
            <a:normAutofit/>
          </a:bodyPr>
          <a:lstStyle/>
          <a:p>
            <a:r>
              <a:rPr lang="en-AU" dirty="0"/>
              <a:t>3 Things</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a:xfrm>
            <a:off x="913795" y="6000749"/>
            <a:ext cx="6672865" cy="365125"/>
          </a:xfrm>
        </p:spPr>
        <p:txBody>
          <a:bodyPr>
            <a:normAutofit/>
          </a:bodyPr>
          <a:lstStyle/>
          <a:p>
            <a:pPr>
              <a:spcAft>
                <a:spcPts val="600"/>
              </a:spcAft>
            </a:pPr>
            <a:r>
              <a:rPr lang="en-US" dirty="0"/>
              <a:t>1 </a:t>
            </a:r>
            <a:r>
              <a:rPr lang="en-US" dirty="0" err="1"/>
              <a:t>Cybok</a:t>
            </a:r>
            <a:r>
              <a:rPr lang="en-US" dirty="0"/>
              <a:t> 1.0 2019 https://</a:t>
            </a:r>
            <a:r>
              <a:rPr lang="en-US" dirty="0" err="1"/>
              <a:t>www.cybok.org</a:t>
            </a:r>
            <a:r>
              <a:rPr lang="en-US" dirty="0"/>
              <a:t>/media/downloads/CyBOK_version_1.0_YMKBy7a.pdf</a:t>
            </a:r>
            <a:endParaRPr lang="en-US"/>
          </a:p>
        </p:txBody>
      </p:sp>
      <p:graphicFrame>
        <p:nvGraphicFramePr>
          <p:cNvPr id="6" name="Content Placeholder 2">
            <a:extLst>
              <a:ext uri="{FF2B5EF4-FFF2-40B4-BE49-F238E27FC236}">
                <a16:creationId xmlns:a16="http://schemas.microsoft.com/office/drawing/2014/main" id="{39948CF6-D5EC-46A2-AF5D-5408D52107B0}"/>
              </a:ext>
            </a:extLst>
          </p:cNvPr>
          <p:cNvGraphicFramePr>
            <a:graphicFrameLocks noGrp="1"/>
          </p:cNvGraphicFramePr>
          <p:nvPr>
            <p:ph idx="1"/>
            <p:extLst>
              <p:ext uri="{D42A27DB-BD31-4B8C-83A1-F6EECF244321}">
                <p14:modId xmlns:p14="http://schemas.microsoft.com/office/powerpoint/2010/main" val="3629884365"/>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76963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Vulnerability Assessment II</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Although a vulnerability may be identified in software say, whether it can be exploited will depend on the context of the system – so knowing vulnerabilities alone is not always enough</a:t>
            </a:r>
          </a:p>
          <a:p>
            <a:r>
              <a:rPr lang="en-AU" dirty="0">
                <a:effectLst/>
              </a:rPr>
              <a:t>Identify vulnerabilities through:</a:t>
            </a:r>
          </a:p>
          <a:p>
            <a:pPr lvl="1"/>
            <a:r>
              <a:rPr lang="en-AU" dirty="0">
                <a:effectLst/>
              </a:rPr>
              <a:t>Asset management: what software, versions and patch levels</a:t>
            </a:r>
          </a:p>
          <a:p>
            <a:pPr lvl="1"/>
            <a:r>
              <a:rPr lang="en-AU" dirty="0">
                <a:effectLst/>
              </a:rPr>
              <a:t>Vulnerability scans</a:t>
            </a:r>
          </a:p>
          <a:p>
            <a:pPr lvl="1"/>
            <a:r>
              <a:rPr lang="en-AU" dirty="0">
                <a:effectLst/>
              </a:rPr>
              <a:t>Penetration Tests</a:t>
            </a:r>
          </a:p>
          <a:p>
            <a:r>
              <a:rPr lang="en-AU" dirty="0">
                <a:effectLst/>
              </a:rPr>
              <a:t>Enables prioritization of vulnerabilities through risk assessment</a:t>
            </a: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2721287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92500" lnSpcReduction="10000"/>
          </a:bodyPr>
          <a:lstStyle/>
          <a:p>
            <a:r>
              <a:rPr lang="en-AU" dirty="0">
                <a:effectLst/>
              </a:rPr>
              <a:t>Controls are applied to mitigate cybersecurity risk</a:t>
            </a:r>
          </a:p>
          <a:p>
            <a:r>
              <a:rPr lang="en-AU" dirty="0">
                <a:effectLst/>
              </a:rPr>
              <a:t>Types:</a:t>
            </a:r>
          </a:p>
          <a:p>
            <a:pPr lvl="1"/>
            <a:r>
              <a:rPr lang="en-AU" dirty="0">
                <a:effectLst/>
              </a:rPr>
              <a:t>Physical</a:t>
            </a:r>
          </a:p>
          <a:p>
            <a:pPr lvl="1"/>
            <a:r>
              <a:rPr lang="en-AU" dirty="0">
                <a:effectLst/>
              </a:rPr>
              <a:t>Technical</a:t>
            </a:r>
          </a:p>
          <a:p>
            <a:pPr lvl="1"/>
            <a:r>
              <a:rPr lang="en-AU" dirty="0">
                <a:effectLst/>
              </a:rPr>
              <a:t>Administrative</a:t>
            </a:r>
          </a:p>
          <a:p>
            <a:r>
              <a:rPr lang="en-AU" dirty="0">
                <a:effectLst/>
              </a:rPr>
              <a:t>Functions</a:t>
            </a:r>
          </a:p>
          <a:p>
            <a:pPr lvl="1"/>
            <a:r>
              <a:rPr lang="en-AU" dirty="0">
                <a:effectLst/>
              </a:rPr>
              <a:t>Preventative</a:t>
            </a:r>
          </a:p>
          <a:p>
            <a:pPr lvl="1"/>
            <a:r>
              <a:rPr lang="en-AU" dirty="0">
                <a:effectLst/>
              </a:rPr>
              <a:t>Detective</a:t>
            </a:r>
          </a:p>
          <a:p>
            <a:pPr lvl="1"/>
            <a:r>
              <a:rPr lang="en-AU" dirty="0">
                <a:effectLst/>
              </a:rPr>
              <a:t>Corrective</a:t>
            </a: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914258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a:xfrm>
            <a:off x="913795" y="609600"/>
            <a:ext cx="10353762" cy="713738"/>
          </a:xfrm>
        </p:spPr>
        <p:txBody>
          <a:bodyPr/>
          <a:lstStyle/>
          <a:p>
            <a:r>
              <a:rPr lang="en-AU" dirty="0"/>
              <a:t>Control Examples</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https://www.f5.com/labs/articles/education/what-are-security-controls</a:t>
            </a:r>
          </a:p>
        </p:txBody>
      </p:sp>
      <p:graphicFrame>
        <p:nvGraphicFramePr>
          <p:cNvPr id="3" name="Table 4">
            <a:extLst>
              <a:ext uri="{FF2B5EF4-FFF2-40B4-BE49-F238E27FC236}">
                <a16:creationId xmlns:a16="http://schemas.microsoft.com/office/drawing/2014/main" id="{B95DEF3F-44C8-484E-AF32-9EE94758AD13}"/>
              </a:ext>
            </a:extLst>
          </p:cNvPr>
          <p:cNvGraphicFramePr>
            <a:graphicFrameLocks noGrp="1"/>
          </p:cNvGraphicFramePr>
          <p:nvPr>
            <p:extLst>
              <p:ext uri="{D42A27DB-BD31-4B8C-83A1-F6EECF244321}">
                <p14:modId xmlns:p14="http://schemas.microsoft.com/office/powerpoint/2010/main" val="3574705607"/>
              </p:ext>
            </p:extLst>
          </p:nvPr>
        </p:nvGraphicFramePr>
        <p:xfrm>
          <a:off x="1057275" y="1553526"/>
          <a:ext cx="10353762" cy="3210560"/>
        </p:xfrm>
        <a:graphic>
          <a:graphicData uri="http://schemas.openxmlformats.org/drawingml/2006/table">
            <a:tbl>
              <a:tblPr firstRow="1" bandRow="1">
                <a:tableStyleId>{2D5ABB26-0587-4C30-8999-92F81FD0307C}</a:tableStyleId>
              </a:tblPr>
              <a:tblGrid>
                <a:gridCol w="1131135">
                  <a:extLst>
                    <a:ext uri="{9D8B030D-6E8A-4147-A177-3AD203B41FA5}">
                      <a16:colId xmlns:a16="http://schemas.microsoft.com/office/drawing/2014/main" val="296928712"/>
                    </a:ext>
                  </a:extLst>
                </a:gridCol>
                <a:gridCol w="1540628">
                  <a:extLst>
                    <a:ext uri="{9D8B030D-6E8A-4147-A177-3AD203B41FA5}">
                      <a16:colId xmlns:a16="http://schemas.microsoft.com/office/drawing/2014/main" val="3806145353"/>
                    </a:ext>
                  </a:extLst>
                </a:gridCol>
                <a:gridCol w="2871787">
                  <a:extLst>
                    <a:ext uri="{9D8B030D-6E8A-4147-A177-3AD203B41FA5}">
                      <a16:colId xmlns:a16="http://schemas.microsoft.com/office/drawing/2014/main" val="2108825873"/>
                    </a:ext>
                  </a:extLst>
                </a:gridCol>
                <a:gridCol w="2314575">
                  <a:extLst>
                    <a:ext uri="{9D8B030D-6E8A-4147-A177-3AD203B41FA5}">
                      <a16:colId xmlns:a16="http://schemas.microsoft.com/office/drawing/2014/main" val="2968748335"/>
                    </a:ext>
                  </a:extLst>
                </a:gridCol>
                <a:gridCol w="2495637">
                  <a:extLst>
                    <a:ext uri="{9D8B030D-6E8A-4147-A177-3AD203B41FA5}">
                      <a16:colId xmlns:a16="http://schemas.microsoft.com/office/drawing/2014/main" val="1345392131"/>
                    </a:ext>
                  </a:extLst>
                </a:gridCol>
              </a:tblGrid>
              <a:tr h="370840">
                <a:tc rowSpan="2" gridSpan="2">
                  <a:txBody>
                    <a:bodyPr/>
                    <a:lstStyle/>
                    <a:p>
                      <a:endParaRPr lang="en-AU"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hMerge="1">
                  <a:txBody>
                    <a:bodyPr/>
                    <a:lstStyle/>
                    <a:p>
                      <a:endParaRPr lang="en-AU" dirty="0"/>
                    </a:p>
                  </a:txBody>
                  <a:tcPr/>
                </a:tc>
                <a:tc gridSpan="3">
                  <a:txBody>
                    <a:bodyPr/>
                    <a:lstStyle/>
                    <a:p>
                      <a:pPr algn="ctr"/>
                      <a:r>
                        <a:rPr lang="en-AU" dirty="0"/>
                        <a:t>Control Functions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AU"/>
                    </a:p>
                  </a:txBody>
                  <a:tcPr/>
                </a:tc>
                <a:tc hMerge="1">
                  <a:txBody>
                    <a:bodyPr/>
                    <a:lstStyle/>
                    <a:p>
                      <a:endParaRPr lang="en-AU" dirty="0"/>
                    </a:p>
                  </a:txBody>
                  <a:tcPr/>
                </a:tc>
                <a:extLst>
                  <a:ext uri="{0D108BD9-81ED-4DB2-BD59-A6C34878D82A}">
                    <a16:rowId xmlns:a16="http://schemas.microsoft.com/office/drawing/2014/main" val="811607516"/>
                  </a:ext>
                </a:extLst>
              </a:tr>
              <a:tr h="370840">
                <a:tc gridSpan="2" vMerge="1">
                  <a:txBody>
                    <a:bodyPr/>
                    <a:lstStyle/>
                    <a:p>
                      <a:endParaRPr lang="en-AU" dirty="0"/>
                    </a:p>
                  </a:txBody>
                  <a:tcPr/>
                </a:tc>
                <a:tc hMerge="1" vMerge="1">
                  <a:txBody>
                    <a:bodyPr/>
                    <a:lstStyle/>
                    <a:p>
                      <a:endParaRPr lang="en-AU" dirty="0"/>
                    </a:p>
                  </a:txBody>
                  <a:tcPr/>
                </a:tc>
                <a:tc>
                  <a:txBody>
                    <a:bodyPr/>
                    <a:lstStyle/>
                    <a:p>
                      <a:r>
                        <a:rPr lang="en-AU" dirty="0"/>
                        <a:t>Preventative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Detective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Corrective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873075"/>
                  </a:ext>
                </a:extLst>
              </a:tr>
              <a:tr h="370840">
                <a:tc rowSpan="3">
                  <a:txBody>
                    <a:bodyPr/>
                    <a:lstStyle/>
                    <a:p>
                      <a:r>
                        <a:rPr lang="en-AU" dirty="0"/>
                        <a:t>Control Types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Physical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Fences, gates, locks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CCTV and surveillance camera logs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Repair physical damage, re-issue access cards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84692920"/>
                  </a:ext>
                </a:extLst>
              </a:tr>
              <a:tr h="370840">
                <a:tc vMerge="1">
                  <a:txBody>
                    <a:bodyPr/>
                    <a:lstStyle/>
                    <a:p>
                      <a:endParaRPr lang="en-AU" dirty="0"/>
                    </a:p>
                  </a:txBody>
                  <a:tcPr/>
                </a:tc>
                <a:tc>
                  <a:txBody>
                    <a:bodyPr/>
                    <a:lstStyle/>
                    <a:p>
                      <a:r>
                        <a:rPr lang="en-AU" dirty="0"/>
                        <a:t>Technical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Firewall, IPS, MFA, AV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IDS, Honeypots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Patching, Reboot systems, Quarantine malware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6641264"/>
                  </a:ext>
                </a:extLst>
              </a:tr>
              <a:tr h="370840">
                <a:tc vMerge="1">
                  <a:txBody>
                    <a:bodyPr/>
                    <a:lstStyle/>
                    <a:p>
                      <a:endParaRPr lang="en-AU" dirty="0"/>
                    </a:p>
                  </a:txBody>
                  <a:tcPr/>
                </a:tc>
                <a:tc>
                  <a:txBody>
                    <a:bodyPr/>
                    <a:lstStyle/>
                    <a:p>
                      <a:r>
                        <a:rPr lang="en-AU" dirty="0"/>
                        <a:t>Administrative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Hiring and Firing practices, Separation of Duties, Data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Review access rights, audit logs, review unauthorised changes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AU" dirty="0"/>
                        <a:t>Implement Business Continuity Plan, Incident response 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0652375"/>
                  </a:ext>
                </a:extLst>
              </a:tr>
            </a:tbl>
          </a:graphicData>
        </a:graphic>
      </p:graphicFrame>
    </p:spTree>
    <p:extLst>
      <p:ext uri="{BB962C8B-B14F-4D97-AF65-F5344CB8AC3E}">
        <p14:creationId xmlns:p14="http://schemas.microsoft.com/office/powerpoint/2010/main" val="4248404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Standards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fontScale="85000" lnSpcReduction="10000"/>
          </a:bodyPr>
          <a:lstStyle/>
          <a:p>
            <a:r>
              <a:rPr lang="en-AU" dirty="0">
                <a:effectLst/>
              </a:rPr>
              <a:t>ISO/IEC 27K series standards relating to Information Security Management:</a:t>
            </a:r>
          </a:p>
          <a:p>
            <a:pPr lvl="1"/>
            <a:r>
              <a:rPr lang="en-AU" dirty="0">
                <a:effectLst/>
              </a:rPr>
              <a:t>ISO/IEC 27001 </a:t>
            </a:r>
            <a:r>
              <a:rPr lang="en-AU" dirty="0"/>
              <a:t>Information technology - Security Techniques - Information security management systems — Requirements</a:t>
            </a:r>
          </a:p>
          <a:p>
            <a:pPr lvl="1"/>
            <a:r>
              <a:rPr lang="en-AU" dirty="0"/>
              <a:t>ISO/IEC 27002 Code of practice for information security controls</a:t>
            </a:r>
          </a:p>
          <a:p>
            <a:pPr lvl="1"/>
            <a:r>
              <a:rPr lang="en-AU" dirty="0"/>
              <a:t>ISO/IEC 27005 Information security risk management</a:t>
            </a:r>
          </a:p>
          <a:p>
            <a:r>
              <a:rPr lang="en-AU" dirty="0"/>
              <a:t>Other standards that focus on controls:</a:t>
            </a:r>
          </a:p>
          <a:p>
            <a:pPr lvl="1"/>
            <a:r>
              <a:rPr lang="en-AU" dirty="0"/>
              <a:t>NIST SP800-53 Security and Privacy Controls for Information Systems and Organisations </a:t>
            </a:r>
          </a:p>
          <a:p>
            <a:pPr lvl="2"/>
            <a:r>
              <a:rPr lang="en-AU" dirty="0">
                <a:hlinkClick r:id="rId2"/>
              </a:rPr>
              <a:t>https://csrc.nist.gov/publications/detail/sp/800-53/rev-5/final</a:t>
            </a:r>
            <a:endParaRPr lang="en-AU" dirty="0"/>
          </a:p>
          <a:p>
            <a:pPr lvl="1"/>
            <a:r>
              <a:rPr lang="en-AU" dirty="0"/>
              <a:t>Australian Cyber Security Centre Essential Eight </a:t>
            </a:r>
            <a:r>
              <a:rPr lang="en-AU" dirty="0">
                <a:hlinkClick r:id="rId3"/>
              </a:rPr>
              <a:t>https://www.cyber.gov.au/acsc/view-all-content/essential-eight</a:t>
            </a:r>
            <a:endParaRPr lang="en-AU" dirty="0"/>
          </a:p>
          <a:p>
            <a:pPr lvl="2"/>
            <a:r>
              <a:rPr lang="en-AU" dirty="0"/>
              <a:t>Good article on why the Essential Eight are not essential for the Australian Government https://</a:t>
            </a:r>
            <a:r>
              <a:rPr lang="en-AU" dirty="0" err="1"/>
              <a:t>www.zdnet.com</a:t>
            </a:r>
            <a:r>
              <a:rPr lang="en-AU" dirty="0"/>
              <a:t>/article/asd-essential-eight-cybersecurity-controls-not-essential-canberra/</a:t>
            </a:r>
          </a:p>
          <a:p>
            <a:pPr lvl="1"/>
            <a:endParaRPr lang="en-AU" dirty="0">
              <a:effectLst/>
            </a:endParaRPr>
          </a:p>
          <a:p>
            <a:endParaRPr lang="en-AU" dirty="0">
              <a:effectLst/>
            </a:endParaRPr>
          </a:p>
          <a:p>
            <a:pPr lvl="1"/>
            <a:endParaRPr lang="en-AU" dirty="0">
              <a:effectLst/>
            </a:endParaRPr>
          </a:p>
          <a:p>
            <a:pPr lvl="1"/>
            <a:endParaRPr lang="en-AU" dirty="0"/>
          </a:p>
          <a:p>
            <a:pPr lvl="2"/>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p>
        </p:txBody>
      </p:sp>
    </p:spTree>
    <p:extLst>
      <p:ext uri="{BB962C8B-B14F-4D97-AF65-F5344CB8AC3E}">
        <p14:creationId xmlns:p14="http://schemas.microsoft.com/office/powerpoint/2010/main" val="5622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Information 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All human endeavour relies on information </a:t>
            </a:r>
          </a:p>
          <a:p>
            <a:pPr lvl="1"/>
            <a:r>
              <a:rPr lang="en-AU" dirty="0"/>
              <a:t>Business, Government, Education, Research, Personal life</a:t>
            </a:r>
          </a:p>
          <a:p>
            <a:r>
              <a:rPr lang="en-AU" dirty="0"/>
              <a:t>Information security is about protecting this information from “unauthorised access, harm or misuse”</a:t>
            </a:r>
            <a:r>
              <a:rPr lang="en-AU" baseline="30000" dirty="0"/>
              <a:t>1</a:t>
            </a:r>
            <a:endParaRPr lang="en-AU" dirty="0"/>
          </a:p>
          <a:p>
            <a:r>
              <a:rPr lang="en-AU" dirty="0"/>
              <a:t>This is done by preserving </a:t>
            </a:r>
            <a:r>
              <a:rPr lang="en-AU" u="sng" dirty="0">
                <a:solidFill>
                  <a:srgbClr val="00B0F0"/>
                </a:solidFill>
              </a:rPr>
              <a:t>C</a:t>
            </a:r>
            <a:r>
              <a:rPr lang="en-AU" dirty="0"/>
              <a:t>onfidentiality, </a:t>
            </a:r>
            <a:r>
              <a:rPr lang="en-AU" u="sng" dirty="0">
                <a:solidFill>
                  <a:srgbClr val="00B0F0"/>
                </a:solidFill>
              </a:rPr>
              <a:t>I</a:t>
            </a:r>
            <a:r>
              <a:rPr lang="en-AU" dirty="0"/>
              <a:t>ntegrity and </a:t>
            </a:r>
            <a:r>
              <a:rPr lang="en-AU" u="sng" dirty="0">
                <a:solidFill>
                  <a:srgbClr val="00B0F0"/>
                </a:solidFill>
              </a:rPr>
              <a:t>A</a:t>
            </a:r>
            <a:r>
              <a:rPr lang="en-AU" dirty="0"/>
              <a:t>vailability of information (so-called CIA triad)</a:t>
            </a:r>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187840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Cybersecurity</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Cybersecurity is a subset of Information Security that concerns the digital realm – so:</a:t>
            </a:r>
          </a:p>
          <a:p>
            <a:pPr marL="414000" lvl="1" indent="0">
              <a:buNone/>
            </a:pPr>
            <a:r>
              <a:rPr lang="en-AU" b="1" i="1" dirty="0">
                <a:effectLst/>
              </a:rPr>
              <a:t>Cybersecurity </a:t>
            </a:r>
            <a:r>
              <a:rPr lang="en-AU" dirty="0">
                <a:effectLst/>
              </a:rPr>
              <a:t>refers to the protection of information systems (hardware, software and associated infrastructure), the data on them, and the services they provide, from unauthorised access, harm or misuse. This includes harm caused intentionally by the operator of the system, or accidentally, as a result of failing to follow security procedures.</a:t>
            </a:r>
            <a:r>
              <a:rPr lang="en-AU" baseline="30000" dirty="0">
                <a:effectLst/>
              </a:rPr>
              <a:t>1</a:t>
            </a:r>
            <a:r>
              <a:rPr lang="en-AU" dirty="0">
                <a:effectLst/>
              </a:rPr>
              <a:t> </a:t>
            </a:r>
          </a:p>
          <a:p>
            <a:r>
              <a:rPr lang="en-AU" dirty="0">
                <a:effectLst/>
              </a:rPr>
              <a:t>CIA is sometimes extended to include Authentication, Authorisation, Accountability, Non-Repudiation and Reliability</a:t>
            </a:r>
          </a:p>
          <a:p>
            <a:r>
              <a:rPr lang="en-AU" dirty="0">
                <a:effectLst/>
              </a:rPr>
              <a:t>Privacy is part of confidentiality but is also independent. It is possible to infringe privacy without breaking confidentiality </a:t>
            </a:r>
            <a:endParaRPr lang="en-AU" dirty="0"/>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r>
              <a:rPr lang="en-US" dirty="0"/>
              <a:t>1 </a:t>
            </a:r>
            <a:r>
              <a:rPr lang="en-US" dirty="0" err="1"/>
              <a:t>Cybok</a:t>
            </a:r>
            <a:r>
              <a:rPr lang="en-US" dirty="0"/>
              <a:t> 1.0 2019 https://</a:t>
            </a:r>
            <a:r>
              <a:rPr lang="en-US" dirty="0" err="1"/>
              <a:t>www.cybok.org</a:t>
            </a:r>
            <a:r>
              <a:rPr lang="en-US" dirty="0"/>
              <a:t>/media/downloads/CyBOK_version_1.0_YMKBy7a.pdf</a:t>
            </a:r>
          </a:p>
        </p:txBody>
      </p:sp>
    </p:spTree>
    <p:extLst>
      <p:ext uri="{BB962C8B-B14F-4D97-AF65-F5344CB8AC3E}">
        <p14:creationId xmlns:p14="http://schemas.microsoft.com/office/powerpoint/2010/main" val="285069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t>Everyone has different understanding of the exact definition of cybersecurity terms depending on their perspective: Consumer, IT, Risk Management, Business, Government, Military, Policy Makers</a:t>
            </a:r>
          </a:p>
          <a:p>
            <a:r>
              <a:rPr lang="en-AU" dirty="0"/>
              <a:t>In part because the calculation of financial loss from an incident is partly subjective e.g. intellectual property theft, customer passwords</a:t>
            </a:r>
          </a:p>
          <a:p>
            <a:r>
              <a:rPr lang="en-AU" dirty="0"/>
              <a:t>Important to calculate risk properly otherwise it is very hard to know how much money and time to invest in controlling that risk.</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1839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Asset, Vulnerability, Threat</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Asset</a:t>
            </a:r>
            <a:r>
              <a:rPr lang="en-AU" dirty="0"/>
              <a:t>: </a:t>
            </a:r>
            <a:r>
              <a:rPr lang="en-AU" dirty="0">
                <a:effectLst/>
              </a:rPr>
              <a:t>Anything of value to an organisation whose loss, or degradation of function would cause the organisation economic loss.</a:t>
            </a:r>
          </a:p>
          <a:p>
            <a:pPr lvl="1"/>
            <a:r>
              <a:rPr lang="en-AU" dirty="0">
                <a:effectLst/>
              </a:rPr>
              <a:t>Files, processes, programs, databases, </a:t>
            </a:r>
          </a:p>
          <a:p>
            <a:pPr lvl="1"/>
            <a:r>
              <a:rPr lang="en-AU" dirty="0">
                <a:effectLst/>
              </a:rPr>
              <a:t>Disks, Servers, Mobile phones, laptops</a:t>
            </a:r>
          </a:p>
          <a:p>
            <a:pPr lvl="1"/>
            <a:r>
              <a:rPr lang="en-AU" dirty="0">
                <a:effectLst/>
              </a:rPr>
              <a:t>Personnel, property</a:t>
            </a:r>
          </a:p>
          <a:p>
            <a:r>
              <a:rPr lang="en-AU" b="1" dirty="0">
                <a:effectLst/>
              </a:rPr>
              <a:t>Vulnerability</a:t>
            </a:r>
            <a:r>
              <a:rPr lang="en-AU" dirty="0">
                <a:effectLst/>
              </a:rPr>
              <a:t>: weakness in an organisation’s assets that when exploited will lead to economic loss</a:t>
            </a:r>
          </a:p>
          <a:p>
            <a:r>
              <a:rPr lang="en-AU" b="1" dirty="0">
                <a:effectLst/>
              </a:rPr>
              <a:t>Threat</a:t>
            </a:r>
            <a:r>
              <a:rPr lang="en-AU" dirty="0">
                <a:effectLst/>
              </a:rPr>
              <a:t>: anything that can exploit a vulnerability in a way that leads to a negative impact </a:t>
            </a: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21518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Risk, Threat Actors, Threat Actions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b="1" dirty="0"/>
              <a:t>Risk</a:t>
            </a:r>
            <a:r>
              <a:rPr lang="en-AU" dirty="0"/>
              <a:t>: </a:t>
            </a:r>
            <a:r>
              <a:rPr lang="en-AU" dirty="0">
                <a:effectLst/>
              </a:rPr>
              <a:t>Is the probable frequency and probable magnitude of future loss from a threat acting on a vulnerability.</a:t>
            </a:r>
          </a:p>
          <a:p>
            <a:r>
              <a:rPr lang="en-AU" dirty="0">
                <a:effectLst/>
              </a:rPr>
              <a:t>Threat Actor: Person, group or external force responsible for threats. </a:t>
            </a:r>
          </a:p>
          <a:p>
            <a:pPr lvl="1"/>
            <a:r>
              <a:rPr lang="en-AU" dirty="0">
                <a:effectLst/>
              </a:rPr>
              <a:t>Can be internal and external. </a:t>
            </a:r>
          </a:p>
          <a:p>
            <a:pPr lvl="1"/>
            <a:r>
              <a:rPr lang="en-AU" dirty="0">
                <a:effectLst/>
              </a:rPr>
              <a:t>External actors can be environmental: earthquakes, fire, flood, wind, etc. </a:t>
            </a:r>
          </a:p>
          <a:p>
            <a:pPr lvl="1"/>
            <a:r>
              <a:rPr lang="en-AU" dirty="0">
                <a:effectLst/>
              </a:rPr>
              <a:t>Internal actors may have motivation that is malicious or simply error</a:t>
            </a:r>
          </a:p>
          <a:p>
            <a:r>
              <a:rPr lang="en-AU" dirty="0">
                <a:effectLst/>
              </a:rPr>
              <a:t>Threat Action: What the threat actor did or caused e.g. malware, hacking, social, etc</a:t>
            </a:r>
          </a:p>
          <a:p>
            <a:r>
              <a:rPr lang="en-AU" dirty="0">
                <a:effectLst/>
              </a:rPr>
              <a:t>Control: measures that mitigate a risk. Can be:</a:t>
            </a:r>
          </a:p>
          <a:p>
            <a:endParaRPr lang="en-AU" dirty="0">
              <a:effectLst/>
            </a:endParaRPr>
          </a:p>
          <a:p>
            <a:endParaRPr lang="en-AU" dirty="0"/>
          </a:p>
        </p:txBody>
      </p:sp>
      <p:sp>
        <p:nvSpPr>
          <p:cNvPr id="4" name="Footer Placeholder 3">
            <a:extLst>
              <a:ext uri="{FF2B5EF4-FFF2-40B4-BE49-F238E27FC236}">
                <a16:creationId xmlns:a16="http://schemas.microsoft.com/office/drawing/2014/main" id="{5293465A-4C2A-754E-8F5A-63A08A730A0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2488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1C5-5333-2248-B03B-703C97F7CC69}"/>
              </a:ext>
            </a:extLst>
          </p:cNvPr>
          <p:cNvSpPr>
            <a:spLocks noGrp="1"/>
          </p:cNvSpPr>
          <p:nvPr>
            <p:ph type="title"/>
          </p:nvPr>
        </p:nvSpPr>
        <p:spPr/>
        <p:txBody>
          <a:bodyPr/>
          <a:lstStyle/>
          <a:p>
            <a:r>
              <a:rPr lang="en-AU" dirty="0"/>
              <a:t>Terms: Controls</a:t>
            </a:r>
          </a:p>
        </p:txBody>
      </p:sp>
      <p:sp>
        <p:nvSpPr>
          <p:cNvPr id="3" name="Content Placeholder 2">
            <a:extLst>
              <a:ext uri="{FF2B5EF4-FFF2-40B4-BE49-F238E27FC236}">
                <a16:creationId xmlns:a16="http://schemas.microsoft.com/office/drawing/2014/main" id="{F7DD7DCB-C7E2-1B4F-BD83-3B7AF005DD76}"/>
              </a:ext>
            </a:extLst>
          </p:cNvPr>
          <p:cNvSpPr>
            <a:spLocks noGrp="1"/>
          </p:cNvSpPr>
          <p:nvPr>
            <p:ph idx="1"/>
          </p:nvPr>
        </p:nvSpPr>
        <p:spPr/>
        <p:txBody>
          <a:bodyPr>
            <a:normAutofit/>
          </a:bodyPr>
          <a:lstStyle/>
          <a:p>
            <a:r>
              <a:rPr lang="en-AU" dirty="0">
                <a:effectLst/>
              </a:rPr>
              <a:t>Control: measures that contain or minimize a cybersecurity risk. Can be:</a:t>
            </a:r>
          </a:p>
          <a:p>
            <a:pPr lvl="1"/>
            <a:r>
              <a:rPr lang="en-AU" dirty="0">
                <a:effectLst/>
              </a:rPr>
              <a:t>Preventive</a:t>
            </a:r>
          </a:p>
          <a:p>
            <a:pPr lvl="1"/>
            <a:r>
              <a:rPr lang="en-AU" dirty="0">
                <a:effectLst/>
              </a:rPr>
              <a:t>Detective</a:t>
            </a:r>
          </a:p>
          <a:p>
            <a:pPr lvl="1"/>
            <a:r>
              <a:rPr lang="en-AU" dirty="0">
                <a:effectLst/>
              </a:rPr>
              <a:t>Corrective</a:t>
            </a:r>
          </a:p>
          <a:p>
            <a:r>
              <a:rPr lang="en-AU" dirty="0">
                <a:effectLst/>
              </a:rPr>
              <a:t>Also known as a safeguard, security control, countermeasure, mitigation</a:t>
            </a:r>
          </a:p>
          <a:p>
            <a:endParaRPr lang="en-AU" dirty="0"/>
          </a:p>
        </p:txBody>
      </p:sp>
    </p:spTree>
    <p:extLst>
      <p:ext uri="{BB962C8B-B14F-4D97-AF65-F5344CB8AC3E}">
        <p14:creationId xmlns:p14="http://schemas.microsoft.com/office/powerpoint/2010/main" val="3244590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Slate">
      <a:majorFont>
        <a:latin typeface="Georgia Pro Cond Ligh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Speak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25477</TotalTime>
  <Words>2241</Words>
  <Application>Microsoft Office PowerPoint</Application>
  <PresentationFormat>Widescreen</PresentationFormat>
  <Paragraphs>279</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Georgia Pro Cond Light</vt:lpstr>
      <vt:lpstr>Helvetica Neue Light</vt:lpstr>
      <vt:lpstr>Speak Pro</vt:lpstr>
      <vt:lpstr>Wingdings 2</vt:lpstr>
      <vt:lpstr>SlateVTI</vt:lpstr>
      <vt:lpstr>CITS1003 Introduction to Cybersecurity [1] Introduction</vt:lpstr>
      <vt:lpstr>A unit about cats cybersecurity</vt:lpstr>
      <vt:lpstr>3 Things</vt:lpstr>
      <vt:lpstr>Information Security</vt:lpstr>
      <vt:lpstr>Cybersecurity</vt:lpstr>
      <vt:lpstr>Terms</vt:lpstr>
      <vt:lpstr>Terms: Asset, Vulnerability, Threat</vt:lpstr>
      <vt:lpstr>Terms: Risk, Threat Actors, Threat Actions</vt:lpstr>
      <vt:lpstr>Terms: Controls</vt:lpstr>
      <vt:lpstr>Scenario</vt:lpstr>
      <vt:lpstr>Confidentiality</vt:lpstr>
      <vt:lpstr>Confidentiality, Privacy and Data Protection</vt:lpstr>
      <vt:lpstr>Keeping things confidential</vt:lpstr>
      <vt:lpstr>Integrity</vt:lpstr>
      <vt:lpstr>Availability</vt:lpstr>
      <vt:lpstr>Identity and Authentication</vt:lpstr>
      <vt:lpstr>Identity and Authentication</vt:lpstr>
      <vt:lpstr>Authorization</vt:lpstr>
      <vt:lpstr>Accountability</vt:lpstr>
      <vt:lpstr>Non-repudiation</vt:lpstr>
      <vt:lpstr>Risk Management</vt:lpstr>
      <vt:lpstr>Risk Analysis</vt:lpstr>
      <vt:lpstr>Quantitative Risk Assessment</vt:lpstr>
      <vt:lpstr>Example</vt:lpstr>
      <vt:lpstr>Terms: Risk Responses</vt:lpstr>
      <vt:lpstr>Threat Analysis and modeling</vt:lpstr>
      <vt:lpstr>Threat models</vt:lpstr>
      <vt:lpstr>Threat Analysis and modeling</vt:lpstr>
      <vt:lpstr>Vulnerability Assessment</vt:lpstr>
      <vt:lpstr>Vulnerability Assessment II</vt:lpstr>
      <vt:lpstr>Controls</vt:lpstr>
      <vt:lpstr>Control Examples</vt:lpstr>
      <vt:lpstr>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CITSXXXX Introduction to Cybersecurity [1] Unit overview</dc:title>
  <dc:creator>David Glance</dc:creator>
  <cp:lastModifiedBy>Robert McKnight</cp:lastModifiedBy>
  <cp:revision>91</cp:revision>
  <dcterms:created xsi:type="dcterms:W3CDTF">2020-01-13T04:26:47Z</dcterms:created>
  <dcterms:modified xsi:type="dcterms:W3CDTF">2024-06-13T07:11:12Z</dcterms:modified>
</cp:coreProperties>
</file>